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728" r:id="rId3"/>
    <p:sldId id="687" r:id="rId4"/>
    <p:sldId id="689" r:id="rId5"/>
    <p:sldId id="693" r:id="rId6"/>
    <p:sldId id="694" r:id="rId7"/>
    <p:sldId id="729" r:id="rId8"/>
    <p:sldId id="695" r:id="rId9"/>
    <p:sldId id="696" r:id="rId10"/>
    <p:sldId id="697" r:id="rId11"/>
    <p:sldId id="698" r:id="rId12"/>
    <p:sldId id="699" r:id="rId13"/>
    <p:sldId id="700" r:id="rId14"/>
    <p:sldId id="701" r:id="rId15"/>
    <p:sldId id="702" r:id="rId16"/>
    <p:sldId id="704" r:id="rId17"/>
    <p:sldId id="703" r:id="rId18"/>
    <p:sldId id="705" r:id="rId19"/>
    <p:sldId id="706" r:id="rId20"/>
    <p:sldId id="707" r:id="rId21"/>
    <p:sldId id="708" r:id="rId22"/>
    <p:sldId id="710" r:id="rId23"/>
    <p:sldId id="717" r:id="rId24"/>
    <p:sldId id="727" r:id="rId25"/>
    <p:sldId id="720" r:id="rId26"/>
    <p:sldId id="721" r:id="rId27"/>
    <p:sldId id="722" r:id="rId28"/>
    <p:sldId id="723" r:id="rId29"/>
    <p:sldId id="724" r:id="rId30"/>
    <p:sldId id="725" r:id="rId31"/>
    <p:sldId id="730" r:id="rId32"/>
    <p:sldId id="726" r:id="rId33"/>
    <p:sldId id="759" r:id="rId34"/>
    <p:sldId id="760" r:id="rId35"/>
    <p:sldId id="761" r:id="rId36"/>
    <p:sldId id="762" r:id="rId37"/>
    <p:sldId id="763" r:id="rId38"/>
    <p:sldId id="764" r:id="rId39"/>
    <p:sldId id="739" r:id="rId40"/>
    <p:sldId id="740" r:id="rId41"/>
    <p:sldId id="741" r:id="rId42"/>
    <p:sldId id="742" r:id="rId43"/>
    <p:sldId id="743" r:id="rId44"/>
    <p:sldId id="744" r:id="rId45"/>
    <p:sldId id="750" r:id="rId46"/>
    <p:sldId id="751" r:id="rId47"/>
    <p:sldId id="752" r:id="rId48"/>
    <p:sldId id="753" r:id="rId49"/>
    <p:sldId id="754" r:id="rId50"/>
    <p:sldId id="755" r:id="rId51"/>
    <p:sldId id="756" r:id="rId52"/>
    <p:sldId id="757" r:id="rId53"/>
    <p:sldId id="758" r:id="rId54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80"/>
  </p:normalViewPr>
  <p:slideViewPr>
    <p:cSldViewPr>
      <p:cViewPr varScale="1">
        <p:scale>
          <a:sx n="107" d="100"/>
          <a:sy n="107" d="100"/>
        </p:scale>
        <p:origin x="176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651D09-B048-4B4C-B60E-7C6E2F7797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B9079E-8CA2-4341-80E6-9BAE7D6BE26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8EBA19-FE61-7448-9F5D-80EB5B0EE6D5}" type="datetimeFigureOut">
              <a:rPr lang="en-US" altLang="en-US"/>
              <a:pPr>
                <a:defRPr/>
              </a:pPr>
              <a:t>3/24/20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D8704AD-08D3-A348-99AF-4CB7496519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9FD3E95-D11A-034C-8A9C-CAA266242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2C5B3-3401-F648-AB5F-07A2C6DF3D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B604E-EC08-5046-9A78-13C2D1B5A1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AEEBED-D4C0-5941-9E47-D41FCBD2C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73FB3B1A-2E93-0B47-9779-777C2B118D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5701F37A-D96D-7341-B67E-2F08C14E08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29DA4062-39B1-C74A-B77A-4E353878AB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E0051A1-DE67-1845-AC3D-C6300DDB2AB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5EC378D0-8F29-FA4D-8B60-29D1ED486E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7A415849-1C40-D64E-8F6E-A1E62DD338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697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BC76DC50-5A10-994E-BB62-24FEA3D3E7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CBC0602F-F771-E44F-9249-6E3238750B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211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30F8D525-A708-E74D-8869-942184500B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B64C92A6-9AD2-1C48-8BC9-7DA3215AFC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016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107734B3-027F-5D40-88F7-20B1830FBA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C029D99F-36A4-244F-B6C8-6D67D22D2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758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D17596C9-FFC7-C046-A3B8-7ADE93D5DE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4A6777D6-F781-F841-B42C-2533CCEC28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834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1B30D5CD-45CE-9F43-AD6B-404F7BFB4A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96AA0562-BEAD-5B46-8637-D08C82FA2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005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01043B6F-CCD5-3545-9AB6-F1B314D64B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Rectangle 3">
            <a:extLst>
              <a:ext uri="{FF2B5EF4-FFF2-40B4-BE49-F238E27FC236}">
                <a16:creationId xmlns:a16="http://schemas.microsoft.com/office/drawing/2014/main" id="{3F4B476D-B73A-0D4A-9C5C-931D8CA65A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239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925889B1-D044-EF4E-BA05-7468A5BF76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5C6E07EF-5561-6545-960D-EC703F309F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0956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AF9C03C4-8A9C-684E-996D-C4075F05EC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4D2767E8-8744-3742-AE5D-6B0BF850FA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560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35612991-37C6-E441-9590-CAEB940AEE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46588469-27C0-BC46-A701-BC7B423834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227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C5A11-FC23-A04B-89F8-B2C20171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8AE03-A390-FF4C-92F5-4956CA62C2E4}" type="datetimeFigureOut">
              <a:rPr lang="en-US" altLang="en-US"/>
              <a:pPr>
                <a:defRPr/>
              </a:pPr>
              <a:t>3/24/20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07664-B085-644E-8BB1-A7DF8B50C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1F889-F5B2-D74B-95E2-B1787EC0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F37E7-33D0-4C4E-B75E-3AD6FD04DF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50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639DA-006F-8842-A0BB-21B5815EB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7539D-06E6-7748-9BA4-D22567E02F06}" type="datetimeFigureOut">
              <a:rPr lang="en-US" altLang="en-US"/>
              <a:pPr>
                <a:defRPr/>
              </a:pPr>
              <a:t>3/24/20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2349C-52E1-BE40-B359-313D3A99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41172-E479-0843-B803-587F7C94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5F56E-F111-8244-8DC6-814EB4A213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54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6B255-0CC7-8147-BAEB-C09CB3D3E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02B6C-B476-9B40-897B-845FF8AA2FE3}" type="datetimeFigureOut">
              <a:rPr lang="en-US" altLang="en-US"/>
              <a:pPr>
                <a:defRPr/>
              </a:pPr>
              <a:t>3/24/20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EF28B-9195-024D-B07E-5FE20111F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4E9EC-AD2E-844E-A34D-B3E762A75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54D29-AE09-5C40-88DA-D06B3A646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44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DF199-7BCD-A84F-AD13-D2165968C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683B9-7E06-EB44-8ABC-0009BD58B4AF}" type="datetimeFigureOut">
              <a:rPr lang="en-US" altLang="en-US"/>
              <a:pPr>
                <a:defRPr/>
              </a:pPr>
              <a:t>3/24/20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AFA6F-9F17-9044-BBE8-7AA813137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99EA7-F5D2-174D-B4B5-E6FEB94BB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4A871-0CF1-5745-80C5-3941533FDD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63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5D089-8104-7B43-A3BB-DFAF243C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E46F8-C5BF-724E-A54D-AB27584BAF2F}" type="datetimeFigureOut">
              <a:rPr lang="en-US" altLang="en-US"/>
              <a:pPr>
                <a:defRPr/>
              </a:pPr>
              <a:t>3/24/20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08B93-BD6A-9441-B5BA-A1A905B23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8CEC2-1380-7249-BFF0-85B075D4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94AD9-D9F2-3D45-BB6F-4DD5C114B4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36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C820B2-98C1-484A-BCA8-1F9B96C25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6043-8BF4-8049-8FE6-AFC591F10103}" type="datetimeFigureOut">
              <a:rPr lang="en-US" altLang="en-US"/>
              <a:pPr>
                <a:defRPr/>
              </a:pPr>
              <a:t>3/24/20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50523E-3E26-2E4E-9720-B2A7AA79B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4253D0-09E9-FC41-B415-7848E8FBB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3BBE2-F47F-D74E-A2A4-1F68902503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01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77D358-9604-3949-8638-935D70837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4D5F6-028F-E54C-ACAE-6AA97CCFC375}" type="datetimeFigureOut">
              <a:rPr lang="en-US" altLang="en-US"/>
              <a:pPr>
                <a:defRPr/>
              </a:pPr>
              <a:t>3/24/20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5DF6578-B2C4-A941-B7F2-2D8ABE9BA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C0D453-F79D-C147-9256-E1A48D19B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6D9F1-99CC-C941-92AD-B4D3E4FA23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49E4C4E-DA8D-9948-907A-AAA724EE1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FADDD-6460-0A4B-A717-F75E3089D5CD}" type="datetimeFigureOut">
              <a:rPr lang="en-US" altLang="en-US"/>
              <a:pPr>
                <a:defRPr/>
              </a:pPr>
              <a:t>3/24/20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D907C0-8AD4-0440-B869-13534BEC2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BF71205-79C3-9A46-A9A8-6772AEE48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67AEF-27E4-694A-8BE8-506CEA0FD6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51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24D01E1-69AD-8149-80D5-3281FB9CC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0953-635B-2840-9087-4CA4B360A0C6}" type="datetimeFigureOut">
              <a:rPr lang="en-US" altLang="en-US"/>
              <a:pPr>
                <a:defRPr/>
              </a:pPr>
              <a:t>3/24/20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334E721-6EAC-2340-93A2-D55419BF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A523D97-A905-AA4B-A25B-F54D9066A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AB29F-5C47-5B40-A77F-21C61A014C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19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A59314-E752-EA4A-8F87-FC11581ED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C8F10-83FE-1243-A25F-2ABCBCDC8562}" type="datetimeFigureOut">
              <a:rPr lang="en-US" altLang="en-US"/>
              <a:pPr>
                <a:defRPr/>
              </a:pPr>
              <a:t>3/24/20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5AB19C-B2A3-3849-927C-C32E070CD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CC3AE8-AB72-7E48-929F-C51587895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5C770-D684-C54E-893F-4502301832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70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4C814E-4A3F-7E4D-A9D1-8138FCBC6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1880B-A4B6-3A4D-ACAA-DAC0DE113E00}" type="datetimeFigureOut">
              <a:rPr lang="en-US" altLang="en-US"/>
              <a:pPr>
                <a:defRPr/>
              </a:pPr>
              <a:t>3/24/20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BD9C69-E24E-BC4F-83E9-DCD064C8D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4DBF18-8EA6-DA43-BEF0-9E427EC67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2C56E-73D0-B840-B0C0-C722BFA06B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15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BB1562-9EF2-9C4E-90B2-C6CF632C45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505766F-C493-9241-BEFA-CE86817BF6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2939E-5010-1944-B342-306F1B242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6E1EA9-FE46-1044-BAB4-A44682AD90DC}" type="datetimeFigureOut">
              <a:rPr lang="en-US" altLang="en-US"/>
              <a:pPr>
                <a:defRPr/>
              </a:pPr>
              <a:t>3/24/20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3B475-2694-BA45-A183-C2A8B43C4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13037-132C-594C-91F7-94AADDD0C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D276B7C-A90C-4A46-939C-1CD41040EA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Robertson%20ES%5bAuthor%5d&amp;cauthor=true&amp;cauthor_uid=29035376" TargetMode="External"/><Relationship Id="rId2" Type="http://schemas.openxmlformats.org/officeDocument/2006/relationships/hyperlink" Target="https://www.ncbi.nlm.nih.gov/pubmed/?term=Pandey%20S%5bAuthor%5d&amp;cauthor=true&amp;cauthor_uid=2903537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ubmed/29035376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imgres?imgurl=http://upload.wikimedia.org/wikipedia/commons/3/3c/Kaposi's_Sarcoma.jpg&amp;imgrefurl=http://commons.wikimedia.org/wiki/File:Kaposi's_Sarcoma.jpg&amp;usg=__ymQURVrGKhJlzTuT6wsscnO-uVI=&amp;h=1800&amp;w=2700&amp;sz=2675&amp;hl=en&amp;start=1&amp;zoom=1&amp;itbs=1&amp;tbnid=A-2JjuZUU2c-UM:&amp;tbnh=100&amp;tbnw=150&amp;prev=/images?q=kaposi's+sarcoma&amp;hl=en&amp;sa=X&amp;rlz=1T4ADBF_enUS311US311&amp;tbs=isch:1&amp;prmd=i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D228B833-82F8-E648-B9E2-D9623D0F0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Cancer Biology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Biol 445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9925FD-61BB-E641-B922-7D4F705C4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67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Spring 2020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Dr. Heidi Super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Lecture 21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3-23-2020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2">
            <a:extLst>
              <a:ext uri="{FF2B5EF4-FFF2-40B4-BE49-F238E27FC236}">
                <a16:creationId xmlns:a16="http://schemas.microsoft.com/office/drawing/2014/main" id="{B970847E-EC29-C74B-BE3E-5B7B406E9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>
                <a:ea typeface="ヒラギノ角ゴ Pro W3" panose="020B0300000000000000" pitchFamily="34" charset="-128"/>
              </a:rPr>
              <a:t>Figure 3.22 </a:t>
            </a:r>
            <a:r>
              <a:rPr lang="en-US" altLang="en-US" sz="1100" i="1">
                <a:ea typeface="ヒラギノ角ゴ Pro W3" panose="020B0300000000000000" pitchFamily="34" charset="-128"/>
              </a:rPr>
              <a:t> The Biology of Cancer</a:t>
            </a:r>
            <a:r>
              <a:rPr lang="en-US" altLang="en-US" sz="1100">
                <a:ea typeface="ヒラギノ角ゴ Pro W3" panose="020B0300000000000000" pitchFamily="34" charset="-128"/>
              </a:rPr>
              <a:t> (© Garland Science 2007)</a:t>
            </a:r>
          </a:p>
        </p:txBody>
      </p:sp>
      <p:pic>
        <p:nvPicPr>
          <p:cNvPr id="49154" name="Picture 3" descr="figure 3-22">
            <a:extLst>
              <a:ext uri="{FF2B5EF4-FFF2-40B4-BE49-F238E27FC236}">
                <a16:creationId xmlns:a16="http://schemas.microsoft.com/office/drawing/2014/main" id="{8AC2570C-28E6-F046-878A-C3083F4B7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212850"/>
            <a:ext cx="8535987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4">
            <a:extLst>
              <a:ext uri="{FF2B5EF4-FFF2-40B4-BE49-F238E27FC236}">
                <a16:creationId xmlns:a16="http://schemas.microsoft.com/office/drawing/2014/main" id="{22240F8A-2C69-9E48-B4EF-6CB9937EE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Mechanism?</a:t>
            </a:r>
          </a:p>
        </p:txBody>
      </p:sp>
    </p:spTree>
    <p:extLst>
      <p:ext uri="{BB962C8B-B14F-4D97-AF65-F5344CB8AC3E}">
        <p14:creationId xmlns:p14="http://schemas.microsoft.com/office/powerpoint/2010/main" val="736699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7384D500-4862-E84C-B03F-B968F8010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032C37A3-CBAA-9942-BF19-B57365CA9B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 Figure 7-8,7-9,</a:t>
            </a:r>
          </a:p>
          <a:p>
            <a:endParaRPr lang="en-US" altLang="en-US"/>
          </a:p>
          <a:p>
            <a:r>
              <a:rPr lang="en-US" altLang="en-US"/>
              <a:t> Figure 7-10</a:t>
            </a:r>
          </a:p>
          <a:p>
            <a:endParaRPr lang="en-US" altLang="en-US"/>
          </a:p>
          <a:p>
            <a:r>
              <a:rPr lang="en-US" altLang="en-US"/>
              <a:t>Table 7-3</a:t>
            </a:r>
          </a:p>
        </p:txBody>
      </p:sp>
    </p:spTree>
    <p:extLst>
      <p:ext uri="{BB962C8B-B14F-4D97-AF65-F5344CB8AC3E}">
        <p14:creationId xmlns:p14="http://schemas.microsoft.com/office/powerpoint/2010/main" val="4102697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CB3602D0-0121-004A-89E0-5B6E2CA60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Amazing set of circumstances.</a:t>
            </a: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3F38CC5E-A90D-474D-B654-E80F9F03CD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creation of the RSV virus seems to have occurred only once in the 20</a:t>
            </a:r>
            <a:r>
              <a:rPr lang="en-US" altLang="en-US" baseline="30000" dirty="0"/>
              <a:t>th</a:t>
            </a:r>
            <a:r>
              <a:rPr lang="en-US" altLang="en-US" dirty="0"/>
              <a:t> century!</a:t>
            </a:r>
          </a:p>
          <a:p>
            <a:endParaRPr lang="en-US" altLang="en-US" dirty="0"/>
          </a:p>
          <a:p>
            <a:pPr lvl="1"/>
            <a:r>
              <a:rPr lang="en-US" altLang="en-US" sz="3200" dirty="0"/>
              <a:t>All RSV descendants can be traced to a single chicken coop in 1909.  </a:t>
            </a:r>
          </a:p>
          <a:p>
            <a:pPr lvl="1"/>
            <a:r>
              <a:rPr lang="en-US" altLang="en-US" sz="3200" dirty="0"/>
              <a:t>From where?....A farmer brought Rous a prize hen hoping he could cure her cancer! </a:t>
            </a:r>
          </a:p>
        </p:txBody>
      </p:sp>
    </p:spTree>
    <p:extLst>
      <p:ext uri="{BB962C8B-B14F-4D97-AF65-F5344CB8AC3E}">
        <p14:creationId xmlns:p14="http://schemas.microsoft.com/office/powerpoint/2010/main" val="716740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10F30310-AAEB-AF47-AF89-390E81870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Evidence?...</a:t>
            </a:r>
          </a:p>
        </p:txBody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27096D4B-389A-3547-BAB6-90A5FC741A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Genetic (Sequence) similarity of all RSV isolates</a:t>
            </a:r>
          </a:p>
          <a:p>
            <a:endParaRPr lang="en-US" altLang="en-US" dirty="0"/>
          </a:p>
          <a:p>
            <a:r>
              <a:rPr lang="en-US" altLang="en-US" dirty="0"/>
              <a:t>Picking up additional genes usually decreases the ability  of a virus to infect host cells. (That virus will die out quickly—will be lost from the population)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0655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C2929972-3775-1042-983A-60D995107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5D978B4E-1B5A-0C48-BC69-52CDFDE70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marL="609600" indent="-609600"/>
            <a:r>
              <a:rPr lang="en-US" altLang="en-US" sz="3600" dirty="0"/>
              <a:t>For oncogenic retroviruses to be maintained:</a:t>
            </a:r>
          </a:p>
          <a:p>
            <a:pPr marL="990600" lvl="1" indent="-533400">
              <a:buFont typeface="Arial" panose="020B0604020202020204" pitchFamily="34" charset="0"/>
              <a:buAutoNum type="arabicPeriod"/>
            </a:pPr>
            <a:r>
              <a:rPr lang="en-US" altLang="en-US" sz="3600" dirty="0"/>
              <a:t>Someone (like Rous) has to notice cancer in an animal and artificially propagate the virus!</a:t>
            </a:r>
          </a:p>
          <a:p>
            <a:pPr marL="990600" lvl="1" indent="-533400">
              <a:buFont typeface="Arial" panose="020B0604020202020204" pitchFamily="34" charset="0"/>
              <a:buAutoNum type="arabicPeriod"/>
            </a:pPr>
            <a:r>
              <a:rPr lang="en-US" altLang="en-US" sz="3600" dirty="0"/>
              <a:t>The virus must gain something…e.g. an increased ability to infect a new host.</a:t>
            </a:r>
          </a:p>
        </p:txBody>
      </p:sp>
    </p:spTree>
    <p:extLst>
      <p:ext uri="{BB962C8B-B14F-4D97-AF65-F5344CB8AC3E}">
        <p14:creationId xmlns:p14="http://schemas.microsoft.com/office/powerpoint/2010/main" val="98512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5D091ACD-E7C1-D842-9F0E-7C1E181BA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id="{FBF14D92-65F4-1547-93A8-75D1173D08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 second chicken virus, MC29, was also shown to be a modified ALV.</a:t>
            </a:r>
          </a:p>
          <a:p>
            <a:pPr marL="457200" lvl="1" indent="0">
              <a:buNone/>
            </a:pPr>
            <a:r>
              <a:rPr lang="en-US" altLang="en-US" dirty="0"/>
              <a:t>In MC29, ALV acquired </a:t>
            </a:r>
            <a:r>
              <a:rPr lang="en-US" altLang="en-US" i="1" dirty="0" err="1"/>
              <a:t>Myc</a:t>
            </a:r>
            <a:r>
              <a:rPr lang="en-US" altLang="en-US" i="1" dirty="0"/>
              <a:t> </a:t>
            </a:r>
            <a:r>
              <a:rPr lang="en-US" altLang="en-US" dirty="0"/>
              <a:t>(not </a:t>
            </a:r>
            <a:r>
              <a:rPr lang="en-US" altLang="en-US" i="1" dirty="0" err="1"/>
              <a:t>Src</a:t>
            </a:r>
            <a:r>
              <a:rPr lang="en-US" altLang="en-US" dirty="0"/>
              <a:t>) from a chicken cell.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Both Rous Sarcoma Virus (RSV) and MC29 cause cancer</a:t>
            </a:r>
            <a:r>
              <a:rPr lang="en-US" altLang="en-US" u="sng" dirty="0"/>
              <a:t> soon </a:t>
            </a:r>
            <a:r>
              <a:rPr lang="en-US" altLang="en-US" dirty="0"/>
              <a:t>after infection of the animal’s cell. </a:t>
            </a:r>
          </a:p>
        </p:txBody>
      </p:sp>
    </p:spTree>
    <p:extLst>
      <p:ext uri="{BB962C8B-B14F-4D97-AF65-F5344CB8AC3E}">
        <p14:creationId xmlns:p14="http://schemas.microsoft.com/office/powerpoint/2010/main" val="3404644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E251AB7C-EDA0-6840-85BA-28FA2CCCE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A62E3994-2A37-FF4B-B5F5-A118002FAB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All retroviruses that </a:t>
            </a:r>
            <a:r>
              <a:rPr lang="en-US" altLang="en-US" u="sng"/>
              <a:t>rapidly</a:t>
            </a:r>
            <a:r>
              <a:rPr lang="en-US" altLang="en-US"/>
              <a:t> induce cancer in animals have been shown to have acquired a cellular oncogene.= </a:t>
            </a:r>
            <a:r>
              <a:rPr lang="en-US" altLang="en-US" sz="2800" b="1"/>
              <a:t>acutely transforming retroviruses</a:t>
            </a:r>
            <a:r>
              <a:rPr lang="en-US" altLang="en-US"/>
              <a:t>.</a:t>
            </a:r>
          </a:p>
          <a:p>
            <a:endParaRPr lang="en-US" altLang="en-US"/>
          </a:p>
          <a:p>
            <a:r>
              <a:rPr lang="en-US" altLang="en-US"/>
              <a:t>Without these viruses, the identification of protoncogenes would have been much more difficult!  This is a recurring theme!</a:t>
            </a:r>
          </a:p>
        </p:txBody>
      </p:sp>
    </p:spTree>
    <p:extLst>
      <p:ext uri="{BB962C8B-B14F-4D97-AF65-F5344CB8AC3E}">
        <p14:creationId xmlns:p14="http://schemas.microsoft.com/office/powerpoint/2010/main" val="880914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 descr="table 3-03">
            <a:extLst>
              <a:ext uri="{FF2B5EF4-FFF2-40B4-BE49-F238E27FC236}">
                <a16:creationId xmlns:a16="http://schemas.microsoft.com/office/drawing/2014/main" id="{7B9BA78D-A2B1-154A-A25B-D0A37B9DB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437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0014BF89-7F34-B145-90B6-4D45335BB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387C2DF6-0AA1-CB40-804D-B873A58628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Some retroviruses induce cancer, but </a:t>
            </a:r>
            <a:r>
              <a:rPr lang="en-US" altLang="en-US" u="sng"/>
              <a:t>slowly</a:t>
            </a:r>
            <a:r>
              <a:rPr lang="en-US" altLang="en-US"/>
              <a:t>. (after long-term infection).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Interestingly…these viruses do not contain cellular  host genes.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Eventually, tumor cells were found to have retroviral insertion </a:t>
            </a:r>
            <a:r>
              <a:rPr lang="en-US" altLang="en-US" i="1"/>
              <a:t>near</a:t>
            </a:r>
            <a:r>
              <a:rPr lang="en-US" altLang="en-US"/>
              <a:t> cellular proto-oncogenes.</a:t>
            </a:r>
          </a:p>
        </p:txBody>
      </p:sp>
    </p:spTree>
    <p:extLst>
      <p:ext uri="{BB962C8B-B14F-4D97-AF65-F5344CB8AC3E}">
        <p14:creationId xmlns:p14="http://schemas.microsoft.com/office/powerpoint/2010/main" val="824797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5D15805F-DDDA-FD40-BC11-92F62615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We’ve heard about this….</a:t>
            </a:r>
          </a:p>
        </p:txBody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id="{81BB4569-98B5-DF47-849E-BB61C947CF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Insertion results in altered expression or altered mRNA/protein made by the proto-oncogene.</a:t>
            </a:r>
          </a:p>
          <a:p>
            <a:endParaRPr lang="en-US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=</a:t>
            </a:r>
            <a:r>
              <a:rPr lang="en-US" altLang="en-US" b="1"/>
              <a:t>Insertional Mutagenesis</a:t>
            </a:r>
          </a:p>
        </p:txBody>
      </p:sp>
    </p:spTree>
    <p:extLst>
      <p:ext uri="{BB962C8B-B14F-4D97-AF65-F5344CB8AC3E}">
        <p14:creationId xmlns:p14="http://schemas.microsoft.com/office/powerpoint/2010/main" val="1559413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87B01-6537-4A49-8383-0A29910F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were we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CF3A5-B589-114D-863A-401F7E20B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64162"/>
          </a:xfrm>
        </p:spPr>
        <p:txBody>
          <a:bodyPr/>
          <a:lstStyle/>
          <a:p>
            <a:r>
              <a:rPr lang="en-US" dirty="0"/>
              <a:t>Back to viruses (Chapters 4 and 7)</a:t>
            </a:r>
          </a:p>
          <a:p>
            <a:endParaRPr lang="en-US" dirty="0"/>
          </a:p>
          <a:p>
            <a:pPr lvl="1"/>
            <a:r>
              <a:rPr lang="en-US" sz="3200" dirty="0"/>
              <a:t>In general, linking a pathogen to a disease takes careful step-wise proof.  </a:t>
            </a:r>
          </a:p>
          <a:p>
            <a:pPr lvl="1"/>
            <a:r>
              <a:rPr lang="en-US" sz="3200" dirty="0"/>
              <a:t>Robert Koch is the Father of the the Germ Theory.  </a:t>
            </a:r>
          </a:p>
          <a:p>
            <a:pPr lvl="1"/>
            <a:r>
              <a:rPr lang="en-US" sz="3200" dirty="0"/>
              <a:t>He was a microbiologist who put forth postulates for determining a particular organism caused a disease.  Review and explain Koch’s postulates.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78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figure 3-23b">
            <a:extLst>
              <a:ext uri="{FF2B5EF4-FFF2-40B4-BE49-F238E27FC236}">
                <a16:creationId xmlns:a16="http://schemas.microsoft.com/office/drawing/2014/main" id="{8FAF8D3A-8969-3E44-8596-06001085C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470775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Text Box 3">
            <a:extLst>
              <a:ext uri="{FF2B5EF4-FFF2-40B4-BE49-F238E27FC236}">
                <a16:creationId xmlns:a16="http://schemas.microsoft.com/office/drawing/2014/main" id="{D3510F46-3900-A64E-A393-7B3F09939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>
                <a:ea typeface="ヒラギノ角ゴ Pro W3" panose="020B0300000000000000" pitchFamily="34" charset="-128"/>
              </a:rPr>
              <a:t>Figure 3.23b </a:t>
            </a:r>
            <a:r>
              <a:rPr lang="en-US" altLang="en-US" sz="1100" i="1">
                <a:ea typeface="ヒラギノ角ゴ Pro W3" panose="020B0300000000000000" pitchFamily="34" charset="-128"/>
              </a:rPr>
              <a:t> The Biology of Cancer</a:t>
            </a:r>
            <a:r>
              <a:rPr lang="en-US" altLang="en-US" sz="1100">
                <a:ea typeface="ヒラギノ角ゴ Pro W3" panose="020B0300000000000000" pitchFamily="34" charset="-128"/>
              </a:rPr>
              <a:t> (© Garland Science 2007)</a:t>
            </a:r>
          </a:p>
        </p:txBody>
      </p:sp>
    </p:spTree>
    <p:extLst>
      <p:ext uri="{BB962C8B-B14F-4D97-AF65-F5344CB8AC3E}">
        <p14:creationId xmlns:p14="http://schemas.microsoft.com/office/powerpoint/2010/main" val="1269939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2">
            <a:extLst>
              <a:ext uri="{FF2B5EF4-FFF2-40B4-BE49-F238E27FC236}">
                <a16:creationId xmlns:a16="http://schemas.microsoft.com/office/drawing/2014/main" id="{77D61F7E-C3F7-0F4C-8D0B-B6BC467DE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>
                <a:ea typeface="ヒラギノ角ゴ Pro W3" panose="020B0300000000000000" pitchFamily="34" charset="-128"/>
              </a:rPr>
              <a:t>Figure 3.23a </a:t>
            </a:r>
            <a:r>
              <a:rPr lang="en-US" altLang="en-US" sz="1100" i="1">
                <a:ea typeface="ヒラギノ角ゴ Pro W3" panose="020B0300000000000000" pitchFamily="34" charset="-128"/>
              </a:rPr>
              <a:t> The Biology of Cancer</a:t>
            </a:r>
            <a:r>
              <a:rPr lang="en-US" altLang="en-US" sz="1100">
                <a:ea typeface="ヒラギノ角ゴ Pro W3" panose="020B0300000000000000" pitchFamily="34" charset="-128"/>
              </a:rPr>
              <a:t> (© Garland Science 2007)</a:t>
            </a:r>
          </a:p>
        </p:txBody>
      </p:sp>
      <p:pic>
        <p:nvPicPr>
          <p:cNvPr id="62466" name="Picture 3" descr="figure 3-23a">
            <a:extLst>
              <a:ext uri="{FF2B5EF4-FFF2-40B4-BE49-F238E27FC236}">
                <a16:creationId xmlns:a16="http://schemas.microsoft.com/office/drawing/2014/main" id="{8E0E0C88-E599-964A-89A6-FA069EAF5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" y="2667000"/>
            <a:ext cx="8535987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Box 1">
            <a:extLst>
              <a:ext uri="{FF2B5EF4-FFF2-40B4-BE49-F238E27FC236}">
                <a16:creationId xmlns:a16="http://schemas.microsoft.com/office/drawing/2014/main" id="{C2F6A7AF-95AA-0741-BA8C-B6ADC096B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3212"/>
            <a:ext cx="7543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 dirty="0"/>
              <a:t>Certain sites of insertion to be more advantageous to the virus than other sites of insertion.  Blue arrows indicate cancer causing viruses and where in the </a:t>
            </a:r>
            <a:r>
              <a:rPr lang="en-US" altLang="en-US" sz="2400" b="1" dirty="0" err="1"/>
              <a:t>Myc</a:t>
            </a:r>
            <a:r>
              <a:rPr lang="en-US" altLang="en-US" sz="2400" b="1" dirty="0"/>
              <a:t> gene the virus inserted.</a:t>
            </a:r>
          </a:p>
        </p:txBody>
      </p:sp>
    </p:spTree>
    <p:extLst>
      <p:ext uri="{BB962C8B-B14F-4D97-AF65-F5344CB8AC3E}">
        <p14:creationId xmlns:p14="http://schemas.microsoft.com/office/powerpoint/2010/main" val="2253298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63FD15E3-0F1F-7A4C-B3BC-11F412D6C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6562" name="Content Placeholder 2">
            <a:extLst>
              <a:ext uri="{FF2B5EF4-FFF2-40B4-BE49-F238E27FC236}">
                <a16:creationId xmlns:a16="http://schemas.microsoft.com/office/drawing/2014/main" id="{C4BB4476-282B-4E4E-9DD9-61C241EDE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Isolation of DNA near the insertion site of retroviruses has allowed mapping of new, or previously identified proto-oncogenes.</a:t>
            </a:r>
          </a:p>
        </p:txBody>
      </p:sp>
    </p:spTree>
    <p:extLst>
      <p:ext uri="{BB962C8B-B14F-4D97-AF65-F5344CB8AC3E}">
        <p14:creationId xmlns:p14="http://schemas.microsoft.com/office/powerpoint/2010/main" val="2615423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>
            <a:extLst>
              <a:ext uri="{FF2B5EF4-FFF2-40B4-BE49-F238E27FC236}">
                <a16:creationId xmlns:a16="http://schemas.microsoft.com/office/drawing/2014/main" id="{AD3808A0-B94D-5C4C-BD06-DD78F3FDA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  <a:ea typeface="ヒラギノ角ゴ Pro W3" panose="020B0300000000000000" pitchFamily="34" charset="-128"/>
              </a:rPr>
              <a:t>Table 3.4 </a:t>
            </a:r>
            <a:r>
              <a:rPr lang="en-US" altLang="en-US" sz="1100" i="1">
                <a:latin typeface="Arial" panose="020B0604020202020204" pitchFamily="34" charset="0"/>
                <a:ea typeface="ヒラギノ角ゴ Pro W3" panose="020B0300000000000000" pitchFamily="34" charset="-128"/>
              </a:rPr>
              <a:t> The Biology of Cancer</a:t>
            </a:r>
            <a:r>
              <a:rPr lang="en-US" altLang="en-US" sz="1100">
                <a:latin typeface="Arial" panose="020B0604020202020204" pitchFamily="34" charset="0"/>
                <a:ea typeface="ヒラギノ角ゴ Pro W3" panose="020B0300000000000000" pitchFamily="34" charset="-128"/>
              </a:rPr>
              <a:t> (© Garland Science 2007)</a:t>
            </a:r>
          </a:p>
        </p:txBody>
      </p:sp>
      <p:pic>
        <p:nvPicPr>
          <p:cNvPr id="30722" name="Picture 3" descr="table 3-4">
            <a:extLst>
              <a:ext uri="{FF2B5EF4-FFF2-40B4-BE49-F238E27FC236}">
                <a16:creationId xmlns:a16="http://schemas.microsoft.com/office/drawing/2014/main" id="{1CC00D88-C6F3-BB4A-9266-8941F37CD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379413"/>
            <a:ext cx="7621587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019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E1F9DE89-BAC3-2146-8540-5FF9436EB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/>
              <a:t>Variation in cancer viruses</a:t>
            </a:r>
            <a:br>
              <a:rPr lang="en-US" sz="4000"/>
            </a:br>
            <a:r>
              <a:rPr lang="en-US" sz="4000"/>
              <a:t>Table 7-1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7F22E2EB-F79C-BC42-85EB-0091532FB6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Genome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dirty="0"/>
              <a:t>RNA—retroviruses,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DNA (HPV)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Cancer specificity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Linked to one type of cancer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Linked to several tumor types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Activity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Immediate (acutely transforming)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Latent (long-term infection before cancer develops)</a:t>
            </a:r>
          </a:p>
          <a:p>
            <a:pPr lvl="1">
              <a:lnSpc>
                <a:spcPct val="90000"/>
              </a:lnSpc>
              <a:buFont typeface="Arial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28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7714871E-14C2-4343-82A9-5355F50C4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9A1043DD-4354-754A-874B-A8ECBB0F0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Some other viruses have a tight correlation to human cancers, but play an </a:t>
            </a:r>
            <a:r>
              <a:rPr lang="en-US" altLang="en-US" b="1" i="1"/>
              <a:t>indirect role</a:t>
            </a:r>
            <a:r>
              <a:rPr lang="en-US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6441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FBD07E82-18FF-1344-ABD9-6D609C33F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Epstein-Barr virus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5ADBE3C1-1D95-0541-83B2-75CFF67CA6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/>
              <a:t>~90% of people world-wide have been infected with EBV (Herpes family virus)</a:t>
            </a:r>
          </a:p>
          <a:p>
            <a:pPr lvl="1"/>
            <a:r>
              <a:rPr lang="en-US" altLang="en-US"/>
              <a:t>Associated with infectious mononucleosis</a:t>
            </a:r>
          </a:p>
          <a:p>
            <a:pPr lvl="1"/>
            <a:r>
              <a:rPr lang="en-US" altLang="en-US"/>
              <a:t>Readily infects lymphocytes</a:t>
            </a:r>
          </a:p>
          <a:p>
            <a:pPr lvl="1"/>
            <a:r>
              <a:rPr lang="en-US" altLang="en-US"/>
              <a:t>High correlation  of EBV and Burkitt’s lymphoma (limited to equatorial Africa)</a:t>
            </a:r>
          </a:p>
          <a:p>
            <a:pPr lvl="1"/>
            <a:r>
              <a:rPr lang="en-US" altLang="en-US"/>
              <a:t>Found in ~50% of Hodgkin’s lymphoma (characterized by an unusual lymphocte)</a:t>
            </a:r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048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402E399A-4D75-4243-BBD1-CFC635D4F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/>
              <a:t>A complicated link to human cancer</a:t>
            </a:r>
            <a:br>
              <a:rPr lang="en-US" sz="4000"/>
            </a:br>
            <a:endParaRPr lang="en-US" sz="4000"/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05A8BEA8-376D-004A-932E-74612E1513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Burkitt’s lymphoma occurs where mosquitoes are abundant and  malaria is prevalent.</a:t>
            </a:r>
          </a:p>
          <a:p>
            <a:endParaRPr lang="en-US" altLang="en-US"/>
          </a:p>
          <a:p>
            <a:r>
              <a:rPr lang="en-US" altLang="en-US"/>
              <a:t>Infection with malaria suppresses the immune system and likely allows EBV to proliferate and exert effects on cells, not possible in a human with robust immune response.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32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1D173A0F-8CFE-A749-9509-E140BBBE0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F1138E5B-88B8-AD4C-8CBB-14BA13404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Clearly, most people who have been exposed to EBV do not develop lymphoma.</a:t>
            </a:r>
          </a:p>
          <a:p>
            <a:endParaRPr lang="en-US" altLang="en-US"/>
          </a:p>
          <a:p>
            <a:r>
              <a:rPr lang="en-US" altLang="en-US"/>
              <a:t>Having mononucleosis does slightly increase the risk for developing lymphoma, including Hodgkins lymphoma.</a:t>
            </a:r>
          </a:p>
        </p:txBody>
      </p:sp>
    </p:spTree>
    <p:extLst>
      <p:ext uri="{BB962C8B-B14F-4D97-AF65-F5344CB8AC3E}">
        <p14:creationId xmlns:p14="http://schemas.microsoft.com/office/powerpoint/2010/main" val="3273712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10DB32A0-5629-A846-84C4-D6BDF8BA0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CC52CC86-49A2-ED4A-80CC-DD01AF302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EBV also linked to head and neck cancers </a:t>
            </a:r>
          </a:p>
          <a:p>
            <a:pPr lvl="1"/>
            <a:r>
              <a:rPr lang="en-US" altLang="en-US"/>
              <a:t>Limited regionally (southeast Asia)</a:t>
            </a:r>
          </a:p>
          <a:p>
            <a:pPr lvl="1"/>
            <a:r>
              <a:rPr lang="en-US" altLang="en-US"/>
              <a:t>Nasophryngeal carcinoma (nose/throat)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Means that EBV is not entirely specific for lymphocyte infection. And that an environmental factor likely contributes to these cancers.</a:t>
            </a:r>
          </a:p>
        </p:txBody>
      </p:sp>
    </p:spTree>
    <p:extLst>
      <p:ext uri="{BB962C8B-B14F-4D97-AF65-F5344CB8AC3E}">
        <p14:creationId xmlns:p14="http://schemas.microsoft.com/office/powerpoint/2010/main" val="2801810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E7F843E4-EE72-2546-8C64-E084BA634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Linking viruses to cancer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F8B795D8-50F9-014B-A1EC-069D60F1C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Koch’s criteria are easy to put to the test in non-human animals.</a:t>
            </a:r>
          </a:p>
          <a:p>
            <a:pPr lvl="1"/>
            <a:r>
              <a:rPr lang="en-US" altLang="en-US"/>
              <a:t>Early tests showed animals (birds, rodents, amphibians) can/do harbor viruses which cause cancer.</a:t>
            </a:r>
          </a:p>
          <a:p>
            <a:pPr lvl="2"/>
            <a:r>
              <a:rPr lang="en-US" altLang="en-US"/>
              <a:t>Leukemia</a:t>
            </a:r>
          </a:p>
          <a:p>
            <a:pPr lvl="2"/>
            <a:r>
              <a:rPr lang="en-US" altLang="en-US"/>
              <a:t>Sarcoma</a:t>
            </a:r>
          </a:p>
          <a:p>
            <a:pPr lvl="2"/>
            <a:r>
              <a:rPr lang="en-US" altLang="en-US"/>
              <a:t>carcinoma</a:t>
            </a:r>
          </a:p>
          <a:p>
            <a:pPr lvl="2"/>
            <a:r>
              <a:rPr lang="en-US" altLang="en-US"/>
              <a:t>Lymphoma</a:t>
            </a:r>
          </a:p>
        </p:txBody>
      </p:sp>
    </p:spTree>
    <p:extLst>
      <p:ext uri="{BB962C8B-B14F-4D97-AF65-F5344CB8AC3E}">
        <p14:creationId xmlns:p14="http://schemas.microsoft.com/office/powerpoint/2010/main" val="2447217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C5B16120-C95F-0645-B9C1-C34E381AD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ADDDA021-7FB1-C946-91A4-8B2CC91EA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How do we link EBV (or any infectious agent) to cancer? Follow Koch’s postulates!</a:t>
            </a:r>
          </a:p>
          <a:p>
            <a:endParaRPr lang="en-US" altLang="en-US" dirty="0"/>
          </a:p>
          <a:p>
            <a:pPr lvl="1"/>
            <a:r>
              <a:rPr lang="en-US" altLang="en-US" dirty="0"/>
              <a:t>EBV genome/proteins found in the cancer cells, but not in other cells of the organism.</a:t>
            </a:r>
          </a:p>
          <a:p>
            <a:pPr lvl="1"/>
            <a:r>
              <a:rPr lang="en-US" altLang="en-US" dirty="0"/>
              <a:t>Remember---Cancer is nearly always as somatic, genetic disease.  Mutations/cause is limited to the cancer cells.</a:t>
            </a:r>
          </a:p>
        </p:txBody>
      </p:sp>
    </p:spTree>
    <p:extLst>
      <p:ext uri="{BB962C8B-B14F-4D97-AF65-F5344CB8AC3E}">
        <p14:creationId xmlns:p14="http://schemas.microsoft.com/office/powerpoint/2010/main" val="2872318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97A0A-00F9-3747-9960-E22282126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21--Part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F61F8-3DEF-864D-9AF4-C0AA40A1D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251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2EC09870-4E5F-7747-ADF3-32E8E384E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Molecular mechanism of EBV?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400EA864-25B6-FC49-9A36-E16FCE99F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altLang="en-US" dirty="0"/>
              <a:t>Unknown…</a:t>
            </a:r>
          </a:p>
          <a:p>
            <a:pPr lvl="1"/>
            <a:r>
              <a:rPr lang="en-US" altLang="en-US" sz="3200" dirty="0"/>
              <a:t>Likely indirect</a:t>
            </a:r>
          </a:p>
          <a:p>
            <a:pPr lvl="2"/>
            <a:r>
              <a:rPr lang="en-US" altLang="en-US" sz="3200" dirty="0"/>
              <a:t>Suppression of immune system</a:t>
            </a:r>
          </a:p>
          <a:p>
            <a:pPr lvl="2"/>
            <a:r>
              <a:rPr lang="en-US" altLang="en-US" sz="3200" dirty="0"/>
              <a:t>Inhibition of cancer-associated genes?</a:t>
            </a:r>
          </a:p>
          <a:p>
            <a:pPr lvl="3"/>
            <a:r>
              <a:rPr lang="en-US" altLang="en-US" sz="3200" dirty="0"/>
              <a:t>EBV expresses a protein which binds to a cellular protein Nm23H1.  Nm23H1 inhibits migration of cells (belongs to a class of genes called metastasis-inhibitor genes.</a:t>
            </a:r>
          </a:p>
          <a:p>
            <a:pPr lvl="3"/>
            <a:endParaRPr lang="en-US" altLang="en-US" sz="3200" dirty="0"/>
          </a:p>
          <a:p>
            <a:pPr lvl="3"/>
            <a:r>
              <a:rPr lang="en-US" altLang="en-US" sz="3200" dirty="0"/>
              <a:t>Still being studied…</a:t>
            </a:r>
          </a:p>
        </p:txBody>
      </p:sp>
    </p:spTree>
    <p:extLst>
      <p:ext uri="{BB962C8B-B14F-4D97-AF65-F5344CB8AC3E}">
        <p14:creationId xmlns:p14="http://schemas.microsoft.com/office/powerpoint/2010/main" val="13873573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9EDF20EA-2974-C94B-B33E-9FDEFE29E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algn="l"/>
            <a:r>
              <a:rPr lang="en-NZ" altLang="en-US" sz="1800" b="1"/>
              <a:t>Oncogenic Epstein-Barr virus recruits Nm23-H1 to regulate chromatin modifiers.</a:t>
            </a:r>
            <a:br>
              <a:rPr lang="en-NZ" altLang="en-US" sz="1800" b="1"/>
            </a:br>
            <a:r>
              <a:rPr lang="en-NZ" altLang="en-US" sz="1800" u="sng">
                <a:hlinkClick r:id="rId2"/>
              </a:rPr>
              <a:t>Pandey S</a:t>
            </a:r>
            <a:r>
              <a:rPr lang="en-NZ" altLang="en-US" sz="1800" baseline="30000"/>
              <a:t>1,2</a:t>
            </a:r>
            <a:r>
              <a:rPr lang="en-NZ" altLang="en-US" sz="1800"/>
              <a:t>, </a:t>
            </a:r>
            <a:r>
              <a:rPr lang="en-NZ" altLang="en-US" sz="1800" u="sng">
                <a:hlinkClick r:id="rId3"/>
              </a:rPr>
              <a:t>Robertson ES</a:t>
            </a:r>
            <a:r>
              <a:rPr lang="en-NZ" altLang="en-US" sz="1800" baseline="30000"/>
              <a:t>1,2</a:t>
            </a:r>
            <a:r>
              <a:rPr lang="en-NZ" altLang="en-US" sz="1800"/>
              <a:t>.</a:t>
            </a:r>
            <a:br>
              <a:rPr lang="en-NZ" altLang="en-US" sz="1800"/>
            </a:br>
            <a:r>
              <a:rPr lang="en-NZ" altLang="en-US" sz="1800" b="1">
                <a:hlinkClick r:id="rId4" tooltip="Open/close author information list"/>
              </a:rPr>
              <a:t>Author information</a:t>
            </a:r>
            <a:br>
              <a:rPr lang="en-NZ" altLang="en-US" sz="1800" b="1"/>
            </a:br>
            <a:r>
              <a:rPr lang="en-NZ" altLang="en-US" sz="1600" u="sng">
                <a:hlinkClick r:id="rId4" tooltip="Laboratory investigation; a journal of technical methods and pathology."/>
              </a:rPr>
              <a:t>Lab Invest.</a:t>
            </a:r>
            <a:r>
              <a:rPr lang="en-NZ" altLang="en-US" sz="1600"/>
              <a:t> 2018 Feb;98(2):258-268. doi: 10.1038/labinvest.2017.112. Epub 2017 Oct 16</a:t>
            </a:r>
            <a:endParaRPr lang="en-US" altLang="en-US" sz="1600"/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E239A7CB-4C12-9640-9650-865BE631E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altLang="en-US" sz="1800" b="1"/>
              <a:t>Abstract</a:t>
            </a:r>
          </a:p>
          <a:p>
            <a:r>
              <a:rPr lang="en-NZ" altLang="en-US" sz="1800"/>
              <a:t>In cancer progression, metastasis is a major cause of poor survival of patients and can be targeted for therapeutic interventions. The first discovered metastatic-suppressor Nm23-H1 possesses nucleoside diphosphate kinase, histidine kinase, and DNase activity as a broad-spectrum enzyme. Recent advances in cancer metastasis have opened new ways for the development of therapeutic molecular approaches. In this review, we provide a summary of the current understanding of Nm23/NDPKs in the context of viral oncogenesis. We also focused on Nm23-H1-mediated cellular events with an emphasis on chromatin modifications. How Nm23-H1 modulates the activities of chromatin modifiers through interaction with Epstein-Barr virus-encoded oncogenic antigens and related crosstalks are discussed in the context of other oncogenic viruses. We also described the current understanding of the cellular and viral interactions of Nm23-H1 and their reference to transcription regulation and metastasis. Further, we summarized the recent therapeutic approaches targeting Nm23 and its potential links to pathways that can be exploited by oncogenic viruses.</a:t>
            </a:r>
          </a:p>
          <a:p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6711003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3AE2AADD-5E10-A746-9E8F-4BC8B7ECF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viruses linked to cancers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5F791-DDC5-B045-B9C8-58CA86BD3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906962"/>
          </a:xfrm>
        </p:spPr>
        <p:txBody>
          <a:bodyPr/>
          <a:lstStyle/>
          <a:p>
            <a:pPr>
              <a:defRPr/>
            </a:pPr>
            <a:r>
              <a:rPr lang="en-US" dirty="0"/>
              <a:t>1. HIV is linked to Kaposi sarcoma (KS).  In most populations this mostly cutaneous cancer is very rare and only associated with immunosuppression.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AIDS-related Kaposi sarcoma is the result of HIV immunosuppression.  People developing AIDS cannot fight off another virus---Human Herpes Virus 8 (HHV8). (A doctor, </a:t>
            </a:r>
            <a:r>
              <a:rPr lang="en-US" dirty="0" err="1"/>
              <a:t>Mortiz</a:t>
            </a:r>
            <a:r>
              <a:rPr lang="en-US" dirty="0"/>
              <a:t> Kaposi, first proposed this hypothesis)</a:t>
            </a:r>
          </a:p>
        </p:txBody>
      </p:sp>
    </p:spTree>
    <p:extLst>
      <p:ext uri="{BB962C8B-B14F-4D97-AF65-F5344CB8AC3E}">
        <p14:creationId xmlns:p14="http://schemas.microsoft.com/office/powerpoint/2010/main" val="766553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>
            <a:hlinkClick r:id="rId2"/>
            <a:extLst>
              <a:ext uri="{FF2B5EF4-FFF2-40B4-BE49-F238E27FC236}">
                <a16:creationId xmlns:a16="http://schemas.microsoft.com/office/drawing/2014/main" id="{B9AAB67C-02BC-BB45-9DF6-4D5282668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44577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3040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B6DBB730-8809-F444-8526-E6786B058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HHV8 mechanism</a:t>
            </a: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5FD30F63-7AEC-AF4A-ACA4-99D9C4539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HHV8 encodes several oncogenes (one that behaves like a cellular cyclin protein.)</a:t>
            </a:r>
          </a:p>
          <a:p>
            <a:endParaRPr lang="en-US" altLang="en-US"/>
          </a:p>
          <a:p>
            <a:r>
              <a:rPr lang="en-US" altLang="en-US"/>
              <a:t>HHV8 encodes some proteins that inhibit p53.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---Again we see a virus that affects 2 key players in cell proliferation!</a:t>
            </a:r>
          </a:p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8132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FF2555C9-46A1-4044-8D50-012FD7410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KS has a “2-virus link”</a:t>
            </a: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92457BCA-B83E-6045-80A9-2D840CACD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In most cases of KS, HIV acts indirectly to allow HHV8 infection to become established. </a:t>
            </a:r>
          </a:p>
          <a:p>
            <a:endParaRPr lang="en-US" altLang="en-US"/>
          </a:p>
          <a:p>
            <a:r>
              <a:rPr lang="en-US" altLang="en-US"/>
              <a:t>HHV8 directly transforms cells the cells it infects.</a:t>
            </a:r>
          </a:p>
        </p:txBody>
      </p:sp>
    </p:spTree>
    <p:extLst>
      <p:ext uri="{BB962C8B-B14F-4D97-AF65-F5344CB8AC3E}">
        <p14:creationId xmlns:p14="http://schemas.microsoft.com/office/powerpoint/2010/main" val="41508667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0BE04-4EB7-F643-BCB2-6590B1C87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HIV/AIDS increases risk for other cancers too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62F0E-C390-4C49-AB68-826424163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again we see that immunosuppression (by any means) increases cancer risk.</a:t>
            </a:r>
          </a:p>
          <a:p>
            <a:endParaRPr lang="en-US" dirty="0"/>
          </a:p>
          <a:p>
            <a:r>
              <a:rPr lang="en-US" dirty="0"/>
              <a:t>Figure 7-5 (and review figure 2-22)</a:t>
            </a:r>
          </a:p>
        </p:txBody>
      </p:sp>
    </p:spTree>
    <p:extLst>
      <p:ext uri="{BB962C8B-B14F-4D97-AF65-F5344CB8AC3E}">
        <p14:creationId xmlns:p14="http://schemas.microsoft.com/office/powerpoint/2010/main" val="548038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27AC8448-985C-3748-BC78-6C19BF21A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Hepatitis viruses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0AE4D569-1F2D-4945-B460-FA9EB53523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Hepatitis is inflamation of the liver.</a:t>
            </a:r>
          </a:p>
          <a:p>
            <a:pPr lvl="1"/>
            <a:r>
              <a:rPr lang="en-US" altLang="en-US"/>
              <a:t>Causes?  Alcohol, parasites, viruses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/>
          </a:p>
          <a:p>
            <a:pPr lvl="2"/>
            <a:r>
              <a:rPr lang="en-US" altLang="en-US" sz="2800"/>
              <a:t>2 viruses linked to hepatitis, then liver cancer</a:t>
            </a:r>
          </a:p>
          <a:p>
            <a:pPr lvl="3"/>
            <a:r>
              <a:rPr lang="en-US" altLang="en-US" sz="2800"/>
              <a:t>Hepatitis B virus-DNA genome</a:t>
            </a:r>
          </a:p>
          <a:p>
            <a:pPr lvl="3"/>
            <a:r>
              <a:rPr lang="en-US" altLang="en-US" sz="2800"/>
              <a:t>Hepatitis C virus-RNA genome (not a retrovirus</a:t>
            </a:r>
          </a:p>
        </p:txBody>
      </p:sp>
    </p:spTree>
    <p:extLst>
      <p:ext uri="{BB962C8B-B14F-4D97-AF65-F5344CB8AC3E}">
        <p14:creationId xmlns:p14="http://schemas.microsoft.com/office/powerpoint/2010/main" val="2778599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figure 3-02">
            <a:extLst>
              <a:ext uri="{FF2B5EF4-FFF2-40B4-BE49-F238E27FC236}">
                <a16:creationId xmlns:a16="http://schemas.microsoft.com/office/drawing/2014/main" id="{B398D747-F465-FC4D-A578-A7BC0B93D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733800"/>
            <a:ext cx="853122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Text Box 3">
            <a:extLst>
              <a:ext uri="{FF2B5EF4-FFF2-40B4-BE49-F238E27FC236}">
                <a16:creationId xmlns:a16="http://schemas.microsoft.com/office/drawing/2014/main" id="{D0575F88-9C4E-704C-9791-7C189FF00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>
                <a:ea typeface="ヒラギノ角ゴ Pro W3" panose="020B0300000000000000" pitchFamily="34" charset="-128"/>
              </a:rPr>
              <a:t>Figure 3.2 </a:t>
            </a:r>
            <a:r>
              <a:rPr lang="en-US" altLang="en-US" sz="1100" i="1">
                <a:ea typeface="ヒラギノ角ゴ Pro W3" panose="020B0300000000000000" pitchFamily="34" charset="-128"/>
              </a:rPr>
              <a:t> The Biology of Cancer</a:t>
            </a:r>
            <a:r>
              <a:rPr lang="en-US" altLang="en-US" sz="1100">
                <a:ea typeface="ヒラギノ角ゴ Pro W3" panose="020B0300000000000000" pitchFamily="34" charset="-128"/>
              </a:rPr>
              <a:t> (© Garland Science 2007)</a:t>
            </a:r>
          </a:p>
        </p:txBody>
      </p:sp>
      <p:sp>
        <p:nvSpPr>
          <p:cNvPr id="36867" name="Text Box 4">
            <a:extLst>
              <a:ext uri="{FF2B5EF4-FFF2-40B4-BE49-F238E27FC236}">
                <a16:creationId xmlns:a16="http://schemas.microsoft.com/office/drawing/2014/main" id="{973E469F-37D7-D94C-92D5-ECB1F59CE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452688"/>
            <a:ext cx="701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Keeps whole cells from being transmitted to new host.</a:t>
            </a:r>
          </a:p>
        </p:txBody>
      </p:sp>
      <p:sp>
        <p:nvSpPr>
          <p:cNvPr id="36868" name="Line 5">
            <a:extLst>
              <a:ext uri="{FF2B5EF4-FFF2-40B4-BE49-F238E27FC236}">
                <a16:creationId xmlns:a16="http://schemas.microsoft.com/office/drawing/2014/main" id="{0BEF2634-1F6B-A74D-B82F-A3A6B41BA6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971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9224B-D7CC-CC40-943D-80DED2CE9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 sz="2800" dirty="0"/>
            </a:br>
            <a:br>
              <a:rPr lang="en-US" altLang="en-US" sz="2800" dirty="0"/>
            </a:br>
            <a:br>
              <a:rPr lang="en-US" altLang="en-US" sz="2800" dirty="0"/>
            </a:br>
            <a:r>
              <a:rPr lang="en-US" altLang="en-US" sz="2800" dirty="0"/>
              <a:t>Peyton Rous’s work—1910</a:t>
            </a:r>
            <a:br>
              <a:rPr lang="en-US" altLang="en-US" sz="2800" dirty="0"/>
            </a:br>
            <a:r>
              <a:rPr lang="en-US" altLang="en-US" sz="2800" dirty="0"/>
              <a:t>First to show a viral link to cancer in animals.</a:t>
            </a:r>
            <a:br>
              <a:rPr lang="en-US" altLang="en-US" sz="2800" dirty="0"/>
            </a:br>
            <a:r>
              <a:rPr lang="en-US" altLang="en-US" sz="2800" dirty="0"/>
              <a:t>Virus came to be called Rous Sarcoma Virus (</a:t>
            </a:r>
            <a:r>
              <a:rPr lang="en-US" altLang="en-US" sz="2800" b="1" dirty="0"/>
              <a:t>RSV)</a:t>
            </a:r>
            <a:br>
              <a:rPr lang="en-US" altLang="en-US" b="1" dirty="0"/>
            </a:br>
            <a:br>
              <a:rPr lang="en-US" alt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8ACCB-BCF9-D148-9528-8B7D9AE32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620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A9A0D717-0B75-254B-BD39-012D1F95B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Hepatitis B virus (HBV)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379190BD-8A3F-8B4A-A3A8-3A1B4BB037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Most virus-associated liver cancer involves HBV</a:t>
            </a:r>
          </a:p>
          <a:p>
            <a:pPr lvl="1"/>
            <a:r>
              <a:rPr lang="en-US" altLang="en-US" sz="3200" dirty="0"/>
              <a:t>Transmitted via blood or other body fluids (STD, needle sharing,  or transfusions)</a:t>
            </a:r>
          </a:p>
          <a:p>
            <a:pPr lvl="1"/>
            <a:endParaRPr lang="en-US" altLang="en-US" sz="3200" dirty="0"/>
          </a:p>
          <a:p>
            <a:pPr lvl="1"/>
            <a:r>
              <a:rPr lang="en-US" altLang="en-US" sz="3200" dirty="0"/>
              <a:t>Interesting distribution, worldwide.  7-4</a:t>
            </a:r>
          </a:p>
        </p:txBody>
      </p:sp>
    </p:spTree>
    <p:extLst>
      <p:ext uri="{BB962C8B-B14F-4D97-AF65-F5344CB8AC3E}">
        <p14:creationId xmlns:p14="http://schemas.microsoft.com/office/powerpoint/2010/main" val="11489253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1C5C67C9-85FA-3E45-8AE2-0F1504324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Hepatitis C virus (HCV)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AB5CE617-C62C-C24C-86E9-6E11C8460F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Not easily transmitted sexually. Main transmission via shared needles and transfusions—not discovered until 1988 so blood products contaminated until ~1990.</a:t>
            </a:r>
          </a:p>
          <a:p>
            <a:endParaRPr lang="en-US" altLang="en-US"/>
          </a:p>
          <a:p>
            <a:r>
              <a:rPr lang="en-US" altLang="en-US"/>
              <a:t>HCV actually better than HBV at establishing long-term chronic infection—more people in USA infected with HCV.</a:t>
            </a:r>
          </a:p>
        </p:txBody>
      </p:sp>
    </p:spTree>
    <p:extLst>
      <p:ext uri="{BB962C8B-B14F-4D97-AF65-F5344CB8AC3E}">
        <p14:creationId xmlns:p14="http://schemas.microsoft.com/office/powerpoint/2010/main" val="37895927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BB32E2C7-C099-1548-B78F-AE6C6100E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Chronic infections…</a:t>
            </a: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6CD177F1-FC4A-BC4B-8243-FC410D2699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Call in immune system cells to the damaged tissue.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Visible with PATHOLOGY techniques.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9432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figure 11-35b">
            <a:extLst>
              <a:ext uri="{FF2B5EF4-FFF2-40B4-BE49-F238E27FC236}">
                <a16:creationId xmlns:a16="http://schemas.microsoft.com/office/drawing/2014/main" id="{762C0A3C-85CB-DF45-889F-96C11A92F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3700"/>
            <a:ext cx="8531225" cy="608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Text Box 3">
            <a:extLst>
              <a:ext uri="{FF2B5EF4-FFF2-40B4-BE49-F238E27FC236}">
                <a16:creationId xmlns:a16="http://schemas.microsoft.com/office/drawing/2014/main" id="{8C41D5E5-DD64-AD4A-9FD8-9CD8FFCA4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>
                <a:ea typeface="ヒラギノ角ゴ Pro W3" panose="020B0300000000000000" pitchFamily="34" charset="-128"/>
              </a:rPr>
              <a:t>Figure 11.35b </a:t>
            </a:r>
            <a:r>
              <a:rPr lang="en-US" altLang="en-US" sz="1100" i="1">
                <a:ea typeface="ヒラギノ角ゴ Pro W3" panose="020B0300000000000000" pitchFamily="34" charset="-128"/>
              </a:rPr>
              <a:t> The Biology of Cancer</a:t>
            </a:r>
            <a:r>
              <a:rPr lang="en-US" altLang="en-US" sz="1100">
                <a:ea typeface="ヒラギノ角ゴ Pro W3" panose="020B0300000000000000" pitchFamily="34" charset="-128"/>
              </a:rPr>
              <a:t> (© Garland Science 2007)</a:t>
            </a:r>
          </a:p>
        </p:txBody>
      </p:sp>
      <p:sp>
        <p:nvSpPr>
          <p:cNvPr id="51203" name="Text Box 4">
            <a:extLst>
              <a:ext uri="{FF2B5EF4-FFF2-40B4-BE49-F238E27FC236}">
                <a16:creationId xmlns:a16="http://schemas.microsoft.com/office/drawing/2014/main" id="{B37FE24A-475F-814E-B8F5-26C2F8C0B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762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What is this staining technique?</a:t>
            </a:r>
          </a:p>
        </p:txBody>
      </p:sp>
    </p:spTree>
    <p:extLst>
      <p:ext uri="{BB962C8B-B14F-4D97-AF65-F5344CB8AC3E}">
        <p14:creationId xmlns:p14="http://schemas.microsoft.com/office/powerpoint/2010/main" val="29328788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figure 11-35b">
            <a:extLst>
              <a:ext uri="{FF2B5EF4-FFF2-40B4-BE49-F238E27FC236}">
                <a16:creationId xmlns:a16="http://schemas.microsoft.com/office/drawing/2014/main" id="{4ABFE6DC-D8D1-484E-BB10-FAAB7A26C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52400"/>
            <a:ext cx="8531225" cy="608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Text Box 3">
            <a:extLst>
              <a:ext uri="{FF2B5EF4-FFF2-40B4-BE49-F238E27FC236}">
                <a16:creationId xmlns:a16="http://schemas.microsoft.com/office/drawing/2014/main" id="{51D798B1-9B87-FE46-AB39-687BC7815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>
                <a:ea typeface="ヒラギノ角ゴ Pro W3" panose="020B0300000000000000" pitchFamily="34" charset="-128"/>
              </a:rPr>
              <a:t>Figure 11.35b </a:t>
            </a:r>
            <a:r>
              <a:rPr lang="en-US" altLang="en-US" sz="1100" i="1">
                <a:ea typeface="ヒラギノ角ゴ Pro W3" panose="020B0300000000000000" pitchFamily="34" charset="-128"/>
              </a:rPr>
              <a:t> The Biology of Cancer</a:t>
            </a:r>
            <a:r>
              <a:rPr lang="en-US" altLang="en-US" sz="1100">
                <a:ea typeface="ヒラギノ角ゴ Pro W3" panose="020B0300000000000000" pitchFamily="34" charset="-128"/>
              </a:rPr>
              <a:t> (© Garland Science 2007)</a:t>
            </a:r>
          </a:p>
        </p:txBody>
      </p:sp>
      <p:sp>
        <p:nvSpPr>
          <p:cNvPr id="53251" name="Text Box 5">
            <a:extLst>
              <a:ext uri="{FF2B5EF4-FFF2-40B4-BE49-F238E27FC236}">
                <a16:creationId xmlns:a16="http://schemas.microsoft.com/office/drawing/2014/main" id="{15AA1EF3-701F-154A-B079-7783C029F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Hepatocytes</a:t>
            </a:r>
          </a:p>
        </p:txBody>
      </p:sp>
      <p:sp>
        <p:nvSpPr>
          <p:cNvPr id="53252" name="Freeform 6">
            <a:extLst>
              <a:ext uri="{FF2B5EF4-FFF2-40B4-BE49-F238E27FC236}">
                <a16:creationId xmlns:a16="http://schemas.microsoft.com/office/drawing/2014/main" id="{04B8786B-B2CF-2C4A-9D47-12222096322F}"/>
              </a:ext>
            </a:extLst>
          </p:cNvPr>
          <p:cNvSpPr>
            <a:spLocks/>
          </p:cNvSpPr>
          <p:nvPr/>
        </p:nvSpPr>
        <p:spPr bwMode="auto">
          <a:xfrm>
            <a:off x="209550" y="225425"/>
            <a:ext cx="4498975" cy="5408613"/>
          </a:xfrm>
          <a:custGeom>
            <a:avLst/>
            <a:gdLst>
              <a:gd name="T0" fmla="*/ 194 w 2834"/>
              <a:gd name="T1" fmla="*/ 760 h 3407"/>
              <a:gd name="T2" fmla="*/ 93 w 2834"/>
              <a:gd name="T3" fmla="*/ 1010 h 3407"/>
              <a:gd name="T4" fmla="*/ 135 w 2834"/>
              <a:gd name="T5" fmla="*/ 2229 h 3407"/>
              <a:gd name="T6" fmla="*/ 77 w 2834"/>
              <a:gd name="T7" fmla="*/ 2596 h 3407"/>
              <a:gd name="T8" fmla="*/ 152 w 2834"/>
              <a:gd name="T9" fmla="*/ 2913 h 3407"/>
              <a:gd name="T10" fmla="*/ 277 w 2834"/>
              <a:gd name="T11" fmla="*/ 3047 h 3407"/>
              <a:gd name="T12" fmla="*/ 745 w 2834"/>
              <a:gd name="T13" fmla="*/ 3281 h 3407"/>
              <a:gd name="T14" fmla="*/ 953 w 2834"/>
              <a:gd name="T15" fmla="*/ 3347 h 3407"/>
              <a:gd name="T16" fmla="*/ 1721 w 2834"/>
              <a:gd name="T17" fmla="*/ 3406 h 3407"/>
              <a:gd name="T18" fmla="*/ 2022 w 2834"/>
              <a:gd name="T19" fmla="*/ 3364 h 3407"/>
              <a:gd name="T20" fmla="*/ 2531 w 2834"/>
              <a:gd name="T21" fmla="*/ 3222 h 3407"/>
              <a:gd name="T22" fmla="*/ 2665 w 2834"/>
              <a:gd name="T23" fmla="*/ 3047 h 3407"/>
              <a:gd name="T24" fmla="*/ 2556 w 2834"/>
              <a:gd name="T25" fmla="*/ 2513 h 3407"/>
              <a:gd name="T26" fmla="*/ 2431 w 2834"/>
              <a:gd name="T27" fmla="*/ 2212 h 3407"/>
              <a:gd name="T28" fmla="*/ 2473 w 2834"/>
              <a:gd name="T29" fmla="*/ 2037 h 3407"/>
              <a:gd name="T30" fmla="*/ 2623 w 2834"/>
              <a:gd name="T31" fmla="*/ 1761 h 3407"/>
              <a:gd name="T32" fmla="*/ 2723 w 2834"/>
              <a:gd name="T33" fmla="*/ 1503 h 3407"/>
              <a:gd name="T34" fmla="*/ 2756 w 2834"/>
              <a:gd name="T35" fmla="*/ 993 h 3407"/>
              <a:gd name="T36" fmla="*/ 2639 w 2834"/>
              <a:gd name="T37" fmla="*/ 551 h 3407"/>
              <a:gd name="T38" fmla="*/ 2564 w 2834"/>
              <a:gd name="T39" fmla="*/ 225 h 3407"/>
              <a:gd name="T40" fmla="*/ 2339 w 2834"/>
              <a:gd name="T41" fmla="*/ 0 h 3407"/>
              <a:gd name="T42" fmla="*/ 1955 w 2834"/>
              <a:gd name="T43" fmla="*/ 100 h 3407"/>
              <a:gd name="T44" fmla="*/ 1805 w 2834"/>
              <a:gd name="T45" fmla="*/ 275 h 3407"/>
              <a:gd name="T46" fmla="*/ 1780 w 2834"/>
              <a:gd name="T47" fmla="*/ 626 h 3407"/>
              <a:gd name="T48" fmla="*/ 1821 w 2834"/>
              <a:gd name="T49" fmla="*/ 751 h 3407"/>
              <a:gd name="T50" fmla="*/ 1930 w 2834"/>
              <a:gd name="T51" fmla="*/ 977 h 3407"/>
              <a:gd name="T52" fmla="*/ 1863 w 2834"/>
              <a:gd name="T53" fmla="*/ 1536 h 3407"/>
              <a:gd name="T54" fmla="*/ 1421 w 2834"/>
              <a:gd name="T55" fmla="*/ 1753 h 3407"/>
              <a:gd name="T56" fmla="*/ 786 w 2834"/>
              <a:gd name="T57" fmla="*/ 1553 h 3407"/>
              <a:gd name="T58" fmla="*/ 636 w 2834"/>
              <a:gd name="T59" fmla="*/ 1244 h 3407"/>
              <a:gd name="T60" fmla="*/ 361 w 2834"/>
              <a:gd name="T61" fmla="*/ 726 h 3407"/>
              <a:gd name="T62" fmla="*/ 252 w 2834"/>
              <a:gd name="T63" fmla="*/ 751 h 340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834" h="3407">
                <a:moveTo>
                  <a:pt x="252" y="751"/>
                </a:moveTo>
                <a:cubicBezTo>
                  <a:pt x="233" y="754"/>
                  <a:pt x="212" y="753"/>
                  <a:pt x="194" y="760"/>
                </a:cubicBezTo>
                <a:cubicBezTo>
                  <a:pt x="153" y="777"/>
                  <a:pt x="146" y="848"/>
                  <a:pt x="102" y="876"/>
                </a:cubicBezTo>
                <a:cubicBezTo>
                  <a:pt x="82" y="932"/>
                  <a:pt x="86" y="938"/>
                  <a:pt x="93" y="1010"/>
                </a:cubicBezTo>
                <a:cubicBezTo>
                  <a:pt x="96" y="1177"/>
                  <a:pt x="100" y="1344"/>
                  <a:pt x="102" y="1511"/>
                </a:cubicBezTo>
                <a:cubicBezTo>
                  <a:pt x="106" y="1751"/>
                  <a:pt x="0" y="2031"/>
                  <a:pt x="135" y="2229"/>
                </a:cubicBezTo>
                <a:cubicBezTo>
                  <a:pt x="128" y="2332"/>
                  <a:pt x="143" y="2440"/>
                  <a:pt x="110" y="2538"/>
                </a:cubicBezTo>
                <a:cubicBezTo>
                  <a:pt x="98" y="2573"/>
                  <a:pt x="92" y="2566"/>
                  <a:pt x="77" y="2596"/>
                </a:cubicBezTo>
                <a:cubicBezTo>
                  <a:pt x="51" y="2648"/>
                  <a:pt x="37" y="2701"/>
                  <a:pt x="18" y="2755"/>
                </a:cubicBezTo>
                <a:cubicBezTo>
                  <a:pt x="35" y="2832"/>
                  <a:pt x="74" y="2888"/>
                  <a:pt x="152" y="2913"/>
                </a:cubicBezTo>
                <a:cubicBezTo>
                  <a:pt x="168" y="2937"/>
                  <a:pt x="191" y="3008"/>
                  <a:pt x="210" y="3022"/>
                </a:cubicBezTo>
                <a:cubicBezTo>
                  <a:pt x="221" y="3030"/>
                  <a:pt x="261" y="3042"/>
                  <a:pt x="277" y="3047"/>
                </a:cubicBezTo>
                <a:cubicBezTo>
                  <a:pt x="334" y="3104"/>
                  <a:pt x="489" y="3120"/>
                  <a:pt x="569" y="3130"/>
                </a:cubicBezTo>
                <a:cubicBezTo>
                  <a:pt x="597" y="3186"/>
                  <a:pt x="680" y="3263"/>
                  <a:pt x="745" y="3281"/>
                </a:cubicBezTo>
                <a:cubicBezTo>
                  <a:pt x="783" y="3292"/>
                  <a:pt x="823" y="3294"/>
                  <a:pt x="861" y="3306"/>
                </a:cubicBezTo>
                <a:cubicBezTo>
                  <a:pt x="910" y="3322"/>
                  <a:pt x="878" y="3310"/>
                  <a:pt x="953" y="3347"/>
                </a:cubicBezTo>
                <a:cubicBezTo>
                  <a:pt x="1022" y="3381"/>
                  <a:pt x="1217" y="3394"/>
                  <a:pt x="1295" y="3397"/>
                </a:cubicBezTo>
                <a:cubicBezTo>
                  <a:pt x="1437" y="3402"/>
                  <a:pt x="1579" y="3403"/>
                  <a:pt x="1721" y="3406"/>
                </a:cubicBezTo>
                <a:cubicBezTo>
                  <a:pt x="1746" y="3405"/>
                  <a:pt x="1885" y="3407"/>
                  <a:pt x="1947" y="3389"/>
                </a:cubicBezTo>
                <a:cubicBezTo>
                  <a:pt x="1972" y="3382"/>
                  <a:pt x="1996" y="3369"/>
                  <a:pt x="2022" y="3364"/>
                </a:cubicBezTo>
                <a:cubicBezTo>
                  <a:pt x="2077" y="3354"/>
                  <a:pt x="2189" y="3347"/>
                  <a:pt x="2189" y="3347"/>
                </a:cubicBezTo>
                <a:cubicBezTo>
                  <a:pt x="2255" y="3244"/>
                  <a:pt x="2426" y="3243"/>
                  <a:pt x="2531" y="3222"/>
                </a:cubicBezTo>
                <a:cubicBezTo>
                  <a:pt x="2552" y="3201"/>
                  <a:pt x="2578" y="3186"/>
                  <a:pt x="2598" y="3164"/>
                </a:cubicBezTo>
                <a:cubicBezTo>
                  <a:pt x="2626" y="3133"/>
                  <a:pt x="2650" y="3085"/>
                  <a:pt x="2665" y="3047"/>
                </a:cubicBezTo>
                <a:cubicBezTo>
                  <a:pt x="2662" y="2933"/>
                  <a:pt x="2666" y="2819"/>
                  <a:pt x="2656" y="2705"/>
                </a:cubicBezTo>
                <a:cubicBezTo>
                  <a:pt x="2652" y="2662"/>
                  <a:pt x="2574" y="2543"/>
                  <a:pt x="2556" y="2513"/>
                </a:cubicBezTo>
                <a:cubicBezTo>
                  <a:pt x="2539" y="2485"/>
                  <a:pt x="2536" y="2451"/>
                  <a:pt x="2523" y="2421"/>
                </a:cubicBezTo>
                <a:cubicBezTo>
                  <a:pt x="2491" y="2349"/>
                  <a:pt x="2455" y="2287"/>
                  <a:pt x="2431" y="2212"/>
                </a:cubicBezTo>
                <a:cubicBezTo>
                  <a:pt x="2434" y="2176"/>
                  <a:pt x="2433" y="2140"/>
                  <a:pt x="2439" y="2104"/>
                </a:cubicBezTo>
                <a:cubicBezTo>
                  <a:pt x="2445" y="2067"/>
                  <a:pt x="2457" y="2065"/>
                  <a:pt x="2473" y="2037"/>
                </a:cubicBezTo>
                <a:cubicBezTo>
                  <a:pt x="2497" y="1994"/>
                  <a:pt x="2513" y="1947"/>
                  <a:pt x="2548" y="1912"/>
                </a:cubicBezTo>
                <a:cubicBezTo>
                  <a:pt x="2568" y="1849"/>
                  <a:pt x="2585" y="1817"/>
                  <a:pt x="2623" y="1761"/>
                </a:cubicBezTo>
                <a:cubicBezTo>
                  <a:pt x="2644" y="1695"/>
                  <a:pt x="2657" y="1629"/>
                  <a:pt x="2690" y="1569"/>
                </a:cubicBezTo>
                <a:cubicBezTo>
                  <a:pt x="2702" y="1547"/>
                  <a:pt x="2712" y="1525"/>
                  <a:pt x="2723" y="1503"/>
                </a:cubicBezTo>
                <a:cubicBezTo>
                  <a:pt x="2729" y="1492"/>
                  <a:pt x="2740" y="1469"/>
                  <a:pt x="2740" y="1469"/>
                </a:cubicBezTo>
                <a:cubicBezTo>
                  <a:pt x="2770" y="1341"/>
                  <a:pt x="2834" y="1107"/>
                  <a:pt x="2756" y="993"/>
                </a:cubicBezTo>
                <a:cubicBezTo>
                  <a:pt x="2743" y="895"/>
                  <a:pt x="2746" y="763"/>
                  <a:pt x="2690" y="676"/>
                </a:cubicBezTo>
                <a:cubicBezTo>
                  <a:pt x="2680" y="629"/>
                  <a:pt x="2657" y="595"/>
                  <a:pt x="2639" y="551"/>
                </a:cubicBezTo>
                <a:cubicBezTo>
                  <a:pt x="2636" y="476"/>
                  <a:pt x="2638" y="400"/>
                  <a:pt x="2631" y="325"/>
                </a:cubicBezTo>
                <a:cubicBezTo>
                  <a:pt x="2627" y="285"/>
                  <a:pt x="2588" y="257"/>
                  <a:pt x="2564" y="225"/>
                </a:cubicBezTo>
                <a:cubicBezTo>
                  <a:pt x="2526" y="174"/>
                  <a:pt x="2492" y="111"/>
                  <a:pt x="2439" y="75"/>
                </a:cubicBezTo>
                <a:cubicBezTo>
                  <a:pt x="2411" y="21"/>
                  <a:pt x="2389" y="26"/>
                  <a:pt x="2339" y="0"/>
                </a:cubicBezTo>
                <a:cubicBezTo>
                  <a:pt x="2281" y="3"/>
                  <a:pt x="2222" y="3"/>
                  <a:pt x="2164" y="8"/>
                </a:cubicBezTo>
                <a:cubicBezTo>
                  <a:pt x="2089" y="14"/>
                  <a:pt x="2026" y="77"/>
                  <a:pt x="1955" y="100"/>
                </a:cubicBezTo>
                <a:cubicBezTo>
                  <a:pt x="1907" y="133"/>
                  <a:pt x="1851" y="190"/>
                  <a:pt x="1821" y="242"/>
                </a:cubicBezTo>
                <a:cubicBezTo>
                  <a:pt x="1815" y="253"/>
                  <a:pt x="1811" y="265"/>
                  <a:pt x="1805" y="275"/>
                </a:cubicBezTo>
                <a:cubicBezTo>
                  <a:pt x="1795" y="292"/>
                  <a:pt x="1771" y="325"/>
                  <a:pt x="1771" y="325"/>
                </a:cubicBezTo>
                <a:cubicBezTo>
                  <a:pt x="1751" y="428"/>
                  <a:pt x="1752" y="523"/>
                  <a:pt x="1780" y="626"/>
                </a:cubicBezTo>
                <a:cubicBezTo>
                  <a:pt x="1783" y="657"/>
                  <a:pt x="1778" y="689"/>
                  <a:pt x="1788" y="718"/>
                </a:cubicBezTo>
                <a:cubicBezTo>
                  <a:pt x="1793" y="733"/>
                  <a:pt x="1811" y="739"/>
                  <a:pt x="1821" y="751"/>
                </a:cubicBezTo>
                <a:cubicBezTo>
                  <a:pt x="1834" y="767"/>
                  <a:pt x="1844" y="784"/>
                  <a:pt x="1855" y="801"/>
                </a:cubicBezTo>
                <a:cubicBezTo>
                  <a:pt x="1891" y="855"/>
                  <a:pt x="1901" y="920"/>
                  <a:pt x="1930" y="977"/>
                </a:cubicBezTo>
                <a:cubicBezTo>
                  <a:pt x="1968" y="1135"/>
                  <a:pt x="2005" y="1318"/>
                  <a:pt x="1930" y="1469"/>
                </a:cubicBezTo>
                <a:cubicBezTo>
                  <a:pt x="1914" y="1501"/>
                  <a:pt x="1888" y="1514"/>
                  <a:pt x="1863" y="1536"/>
                </a:cubicBezTo>
                <a:cubicBezTo>
                  <a:pt x="1764" y="1624"/>
                  <a:pt x="1728" y="1684"/>
                  <a:pt x="1588" y="1703"/>
                </a:cubicBezTo>
                <a:cubicBezTo>
                  <a:pt x="1533" y="1721"/>
                  <a:pt x="1476" y="1735"/>
                  <a:pt x="1421" y="1753"/>
                </a:cubicBezTo>
                <a:cubicBezTo>
                  <a:pt x="1245" y="1748"/>
                  <a:pt x="1112" y="1746"/>
                  <a:pt x="953" y="1695"/>
                </a:cubicBezTo>
                <a:cubicBezTo>
                  <a:pt x="895" y="1649"/>
                  <a:pt x="835" y="1610"/>
                  <a:pt x="786" y="1553"/>
                </a:cubicBezTo>
                <a:cubicBezTo>
                  <a:pt x="742" y="1502"/>
                  <a:pt x="720" y="1435"/>
                  <a:pt x="686" y="1377"/>
                </a:cubicBezTo>
                <a:cubicBezTo>
                  <a:pt x="677" y="1332"/>
                  <a:pt x="662" y="1282"/>
                  <a:pt x="636" y="1244"/>
                </a:cubicBezTo>
                <a:cubicBezTo>
                  <a:pt x="594" y="1114"/>
                  <a:pt x="622" y="930"/>
                  <a:pt x="494" y="843"/>
                </a:cubicBezTo>
                <a:cubicBezTo>
                  <a:pt x="459" y="792"/>
                  <a:pt x="421" y="747"/>
                  <a:pt x="361" y="726"/>
                </a:cubicBezTo>
                <a:cubicBezTo>
                  <a:pt x="333" y="732"/>
                  <a:pt x="268" y="760"/>
                  <a:pt x="244" y="760"/>
                </a:cubicBezTo>
                <a:cubicBezTo>
                  <a:pt x="240" y="760"/>
                  <a:pt x="249" y="754"/>
                  <a:pt x="252" y="751"/>
                </a:cubicBez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3" name="Text Box 7">
            <a:extLst>
              <a:ext uri="{FF2B5EF4-FFF2-40B4-BE49-F238E27FC236}">
                <a16:creationId xmlns:a16="http://schemas.microsoft.com/office/drawing/2014/main" id="{AC1C0248-6BB5-3C48-8651-18D8D9AED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9624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Lymphocytes</a:t>
            </a:r>
          </a:p>
        </p:txBody>
      </p:sp>
      <p:sp>
        <p:nvSpPr>
          <p:cNvPr id="53254" name="Text Box 8">
            <a:extLst>
              <a:ext uri="{FF2B5EF4-FFF2-40B4-BE49-F238E27FC236}">
                <a16:creationId xmlns:a16="http://schemas.microsoft.com/office/drawing/2014/main" id="{3FCB0754-37E4-5F41-AC3F-A29D18DE69C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419600" y="28956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Hepatocytes</a:t>
            </a:r>
          </a:p>
        </p:txBody>
      </p:sp>
      <p:sp>
        <p:nvSpPr>
          <p:cNvPr id="53255" name="Text Box 9">
            <a:extLst>
              <a:ext uri="{FF2B5EF4-FFF2-40B4-BE49-F238E27FC236}">
                <a16:creationId xmlns:a16="http://schemas.microsoft.com/office/drawing/2014/main" id="{99210C3A-C3B3-014F-9C5F-2DC2AD50CA3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7239000" y="26670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Lymphocytes</a:t>
            </a:r>
          </a:p>
        </p:txBody>
      </p:sp>
      <p:sp>
        <p:nvSpPr>
          <p:cNvPr id="53256" name="Freeform 10">
            <a:extLst>
              <a:ext uri="{FF2B5EF4-FFF2-40B4-BE49-F238E27FC236}">
                <a16:creationId xmlns:a16="http://schemas.microsoft.com/office/drawing/2014/main" id="{A556FBEF-49B2-D349-9083-00B31217C0F2}"/>
              </a:ext>
            </a:extLst>
          </p:cNvPr>
          <p:cNvSpPr>
            <a:spLocks/>
          </p:cNvSpPr>
          <p:nvPr/>
        </p:nvSpPr>
        <p:spPr bwMode="auto">
          <a:xfrm>
            <a:off x="5910263" y="317500"/>
            <a:ext cx="1908175" cy="5221288"/>
          </a:xfrm>
          <a:custGeom>
            <a:avLst/>
            <a:gdLst>
              <a:gd name="T0" fmla="*/ 1202 w 1202"/>
              <a:gd name="T1" fmla="*/ 0 h 3289"/>
              <a:gd name="T2" fmla="*/ 1135 w 1202"/>
              <a:gd name="T3" fmla="*/ 75 h 3289"/>
              <a:gd name="T4" fmla="*/ 1019 w 1202"/>
              <a:gd name="T5" fmla="*/ 151 h 3289"/>
              <a:gd name="T6" fmla="*/ 509 w 1202"/>
              <a:gd name="T7" fmla="*/ 109 h 3289"/>
              <a:gd name="T8" fmla="*/ 426 w 1202"/>
              <a:gd name="T9" fmla="*/ 75 h 3289"/>
              <a:gd name="T10" fmla="*/ 401 w 1202"/>
              <a:gd name="T11" fmla="*/ 59 h 3289"/>
              <a:gd name="T12" fmla="*/ 376 w 1202"/>
              <a:gd name="T13" fmla="*/ 50 h 3289"/>
              <a:gd name="T14" fmla="*/ 326 w 1202"/>
              <a:gd name="T15" fmla="*/ 17 h 3289"/>
              <a:gd name="T16" fmla="*/ 209 w 1202"/>
              <a:gd name="T17" fmla="*/ 42 h 3289"/>
              <a:gd name="T18" fmla="*/ 125 w 1202"/>
              <a:gd name="T19" fmla="*/ 92 h 3289"/>
              <a:gd name="T20" fmla="*/ 50 w 1202"/>
              <a:gd name="T21" fmla="*/ 167 h 3289"/>
              <a:gd name="T22" fmla="*/ 59 w 1202"/>
              <a:gd name="T23" fmla="*/ 459 h 3289"/>
              <a:gd name="T24" fmla="*/ 67 w 1202"/>
              <a:gd name="T25" fmla="*/ 493 h 3289"/>
              <a:gd name="T26" fmla="*/ 100 w 1202"/>
              <a:gd name="T27" fmla="*/ 510 h 3289"/>
              <a:gd name="T28" fmla="*/ 309 w 1202"/>
              <a:gd name="T29" fmla="*/ 593 h 3289"/>
              <a:gd name="T30" fmla="*/ 392 w 1202"/>
              <a:gd name="T31" fmla="*/ 626 h 3289"/>
              <a:gd name="T32" fmla="*/ 476 w 1202"/>
              <a:gd name="T33" fmla="*/ 660 h 3289"/>
              <a:gd name="T34" fmla="*/ 518 w 1202"/>
              <a:gd name="T35" fmla="*/ 777 h 3289"/>
              <a:gd name="T36" fmla="*/ 601 w 1202"/>
              <a:gd name="T37" fmla="*/ 810 h 3289"/>
              <a:gd name="T38" fmla="*/ 852 w 1202"/>
              <a:gd name="T39" fmla="*/ 877 h 3289"/>
              <a:gd name="T40" fmla="*/ 960 w 1202"/>
              <a:gd name="T41" fmla="*/ 927 h 3289"/>
              <a:gd name="T42" fmla="*/ 1027 w 1202"/>
              <a:gd name="T43" fmla="*/ 977 h 3289"/>
              <a:gd name="T44" fmla="*/ 1060 w 1202"/>
              <a:gd name="T45" fmla="*/ 1027 h 3289"/>
              <a:gd name="T46" fmla="*/ 1077 w 1202"/>
              <a:gd name="T47" fmla="*/ 1086 h 3289"/>
              <a:gd name="T48" fmla="*/ 1127 w 1202"/>
              <a:gd name="T49" fmla="*/ 1144 h 3289"/>
              <a:gd name="T50" fmla="*/ 1160 w 1202"/>
              <a:gd name="T51" fmla="*/ 1227 h 3289"/>
              <a:gd name="T52" fmla="*/ 1060 w 1202"/>
              <a:gd name="T53" fmla="*/ 1361 h 3289"/>
              <a:gd name="T54" fmla="*/ 935 w 1202"/>
              <a:gd name="T55" fmla="*/ 1419 h 3289"/>
              <a:gd name="T56" fmla="*/ 760 w 1202"/>
              <a:gd name="T57" fmla="*/ 1386 h 3289"/>
              <a:gd name="T58" fmla="*/ 643 w 1202"/>
              <a:gd name="T59" fmla="*/ 1344 h 3289"/>
              <a:gd name="T60" fmla="*/ 493 w 1202"/>
              <a:gd name="T61" fmla="*/ 1286 h 3289"/>
              <a:gd name="T62" fmla="*/ 459 w 1202"/>
              <a:gd name="T63" fmla="*/ 1445 h 3289"/>
              <a:gd name="T64" fmla="*/ 501 w 1202"/>
              <a:gd name="T65" fmla="*/ 1511 h 3289"/>
              <a:gd name="T66" fmla="*/ 776 w 1202"/>
              <a:gd name="T67" fmla="*/ 1670 h 3289"/>
              <a:gd name="T68" fmla="*/ 952 w 1202"/>
              <a:gd name="T69" fmla="*/ 1728 h 3289"/>
              <a:gd name="T70" fmla="*/ 968 w 1202"/>
              <a:gd name="T71" fmla="*/ 1753 h 3289"/>
              <a:gd name="T72" fmla="*/ 943 w 1202"/>
              <a:gd name="T73" fmla="*/ 1787 h 3289"/>
              <a:gd name="T74" fmla="*/ 910 w 1202"/>
              <a:gd name="T75" fmla="*/ 1854 h 3289"/>
              <a:gd name="T76" fmla="*/ 868 w 1202"/>
              <a:gd name="T77" fmla="*/ 1970 h 3289"/>
              <a:gd name="T78" fmla="*/ 827 w 1202"/>
              <a:gd name="T79" fmla="*/ 2079 h 3289"/>
              <a:gd name="T80" fmla="*/ 785 w 1202"/>
              <a:gd name="T81" fmla="*/ 2204 h 3289"/>
              <a:gd name="T82" fmla="*/ 685 w 1202"/>
              <a:gd name="T83" fmla="*/ 2363 h 3289"/>
              <a:gd name="T84" fmla="*/ 735 w 1202"/>
              <a:gd name="T85" fmla="*/ 2588 h 3289"/>
              <a:gd name="T86" fmla="*/ 802 w 1202"/>
              <a:gd name="T87" fmla="*/ 2747 h 3289"/>
              <a:gd name="T88" fmla="*/ 810 w 1202"/>
              <a:gd name="T89" fmla="*/ 2922 h 3289"/>
              <a:gd name="T90" fmla="*/ 835 w 1202"/>
              <a:gd name="T91" fmla="*/ 2955 h 3289"/>
              <a:gd name="T92" fmla="*/ 868 w 1202"/>
              <a:gd name="T93" fmla="*/ 3039 h 3289"/>
              <a:gd name="T94" fmla="*/ 902 w 1202"/>
              <a:gd name="T95" fmla="*/ 3239 h 3289"/>
              <a:gd name="T96" fmla="*/ 910 w 1202"/>
              <a:gd name="T97" fmla="*/ 3289 h 328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02" h="3289">
                <a:moveTo>
                  <a:pt x="1202" y="0"/>
                </a:moveTo>
                <a:cubicBezTo>
                  <a:pt x="1154" y="67"/>
                  <a:pt x="1180" y="46"/>
                  <a:pt x="1135" y="75"/>
                </a:cubicBezTo>
                <a:cubicBezTo>
                  <a:pt x="1106" y="122"/>
                  <a:pt x="1067" y="134"/>
                  <a:pt x="1019" y="151"/>
                </a:cubicBezTo>
                <a:cubicBezTo>
                  <a:pt x="857" y="146"/>
                  <a:pt x="669" y="160"/>
                  <a:pt x="509" y="109"/>
                </a:cubicBezTo>
                <a:cubicBezTo>
                  <a:pt x="481" y="90"/>
                  <a:pt x="459" y="84"/>
                  <a:pt x="426" y="75"/>
                </a:cubicBezTo>
                <a:cubicBezTo>
                  <a:pt x="418" y="70"/>
                  <a:pt x="410" y="63"/>
                  <a:pt x="401" y="59"/>
                </a:cubicBezTo>
                <a:cubicBezTo>
                  <a:pt x="393" y="55"/>
                  <a:pt x="384" y="54"/>
                  <a:pt x="376" y="50"/>
                </a:cubicBezTo>
                <a:cubicBezTo>
                  <a:pt x="359" y="40"/>
                  <a:pt x="326" y="17"/>
                  <a:pt x="326" y="17"/>
                </a:cubicBezTo>
                <a:cubicBezTo>
                  <a:pt x="287" y="24"/>
                  <a:pt x="243" y="22"/>
                  <a:pt x="209" y="42"/>
                </a:cubicBezTo>
                <a:cubicBezTo>
                  <a:pt x="115" y="98"/>
                  <a:pt x="183" y="73"/>
                  <a:pt x="125" y="92"/>
                </a:cubicBezTo>
                <a:cubicBezTo>
                  <a:pt x="99" y="118"/>
                  <a:pt x="71" y="136"/>
                  <a:pt x="50" y="167"/>
                </a:cubicBezTo>
                <a:cubicBezTo>
                  <a:pt x="20" y="261"/>
                  <a:pt x="0" y="372"/>
                  <a:pt x="59" y="459"/>
                </a:cubicBezTo>
                <a:cubicBezTo>
                  <a:pt x="62" y="470"/>
                  <a:pt x="60" y="484"/>
                  <a:pt x="67" y="493"/>
                </a:cubicBezTo>
                <a:cubicBezTo>
                  <a:pt x="75" y="503"/>
                  <a:pt x="90" y="503"/>
                  <a:pt x="100" y="510"/>
                </a:cubicBezTo>
                <a:cubicBezTo>
                  <a:pt x="173" y="556"/>
                  <a:pt x="229" y="567"/>
                  <a:pt x="309" y="593"/>
                </a:cubicBezTo>
                <a:cubicBezTo>
                  <a:pt x="337" y="612"/>
                  <a:pt x="359" y="618"/>
                  <a:pt x="392" y="626"/>
                </a:cubicBezTo>
                <a:cubicBezTo>
                  <a:pt x="420" y="644"/>
                  <a:pt x="445" y="649"/>
                  <a:pt x="476" y="660"/>
                </a:cubicBezTo>
                <a:cubicBezTo>
                  <a:pt x="488" y="683"/>
                  <a:pt x="503" y="763"/>
                  <a:pt x="518" y="777"/>
                </a:cubicBezTo>
                <a:cubicBezTo>
                  <a:pt x="528" y="787"/>
                  <a:pt x="585" y="804"/>
                  <a:pt x="601" y="810"/>
                </a:cubicBezTo>
                <a:cubicBezTo>
                  <a:pt x="681" y="840"/>
                  <a:pt x="768" y="857"/>
                  <a:pt x="852" y="877"/>
                </a:cubicBezTo>
                <a:cubicBezTo>
                  <a:pt x="887" y="895"/>
                  <a:pt x="923" y="915"/>
                  <a:pt x="960" y="927"/>
                </a:cubicBezTo>
                <a:cubicBezTo>
                  <a:pt x="989" y="947"/>
                  <a:pt x="1007" y="947"/>
                  <a:pt x="1027" y="977"/>
                </a:cubicBezTo>
                <a:cubicBezTo>
                  <a:pt x="1045" y="1034"/>
                  <a:pt x="1020" y="968"/>
                  <a:pt x="1060" y="1027"/>
                </a:cubicBezTo>
                <a:cubicBezTo>
                  <a:pt x="1070" y="1042"/>
                  <a:pt x="1071" y="1071"/>
                  <a:pt x="1077" y="1086"/>
                </a:cubicBezTo>
                <a:cubicBezTo>
                  <a:pt x="1086" y="1107"/>
                  <a:pt x="1113" y="1130"/>
                  <a:pt x="1127" y="1144"/>
                </a:cubicBezTo>
                <a:cubicBezTo>
                  <a:pt x="1135" y="1177"/>
                  <a:pt x="1142" y="1199"/>
                  <a:pt x="1160" y="1227"/>
                </a:cubicBezTo>
                <a:cubicBezTo>
                  <a:pt x="1150" y="1291"/>
                  <a:pt x="1125" y="1340"/>
                  <a:pt x="1060" y="1361"/>
                </a:cubicBezTo>
                <a:cubicBezTo>
                  <a:pt x="1018" y="1393"/>
                  <a:pt x="984" y="1403"/>
                  <a:pt x="935" y="1419"/>
                </a:cubicBezTo>
                <a:cubicBezTo>
                  <a:pt x="877" y="1405"/>
                  <a:pt x="817" y="1402"/>
                  <a:pt x="760" y="1386"/>
                </a:cubicBezTo>
                <a:cubicBezTo>
                  <a:pt x="720" y="1375"/>
                  <a:pt x="683" y="1354"/>
                  <a:pt x="643" y="1344"/>
                </a:cubicBezTo>
                <a:cubicBezTo>
                  <a:pt x="589" y="1331"/>
                  <a:pt x="540" y="1318"/>
                  <a:pt x="493" y="1286"/>
                </a:cubicBezTo>
                <a:cubicBezTo>
                  <a:pt x="425" y="1308"/>
                  <a:pt x="450" y="1386"/>
                  <a:pt x="459" y="1445"/>
                </a:cubicBezTo>
                <a:cubicBezTo>
                  <a:pt x="466" y="1488"/>
                  <a:pt x="477" y="1483"/>
                  <a:pt x="501" y="1511"/>
                </a:cubicBezTo>
                <a:cubicBezTo>
                  <a:pt x="580" y="1605"/>
                  <a:pt x="656" y="1647"/>
                  <a:pt x="776" y="1670"/>
                </a:cubicBezTo>
                <a:cubicBezTo>
                  <a:pt x="834" y="1699"/>
                  <a:pt x="896" y="1692"/>
                  <a:pt x="952" y="1728"/>
                </a:cubicBezTo>
                <a:cubicBezTo>
                  <a:pt x="957" y="1736"/>
                  <a:pt x="969" y="1743"/>
                  <a:pt x="968" y="1753"/>
                </a:cubicBezTo>
                <a:cubicBezTo>
                  <a:pt x="966" y="1767"/>
                  <a:pt x="949" y="1774"/>
                  <a:pt x="943" y="1787"/>
                </a:cubicBezTo>
                <a:cubicBezTo>
                  <a:pt x="896" y="1882"/>
                  <a:pt x="986" y="1751"/>
                  <a:pt x="910" y="1854"/>
                </a:cubicBezTo>
                <a:cubicBezTo>
                  <a:pt x="896" y="1894"/>
                  <a:pt x="887" y="1932"/>
                  <a:pt x="868" y="1970"/>
                </a:cubicBezTo>
                <a:cubicBezTo>
                  <a:pt x="855" y="2036"/>
                  <a:pt x="866" y="1999"/>
                  <a:pt x="827" y="2079"/>
                </a:cubicBezTo>
                <a:cubicBezTo>
                  <a:pt x="808" y="2117"/>
                  <a:pt x="806" y="2166"/>
                  <a:pt x="785" y="2204"/>
                </a:cubicBezTo>
                <a:cubicBezTo>
                  <a:pt x="752" y="2262"/>
                  <a:pt x="706" y="2297"/>
                  <a:pt x="685" y="2363"/>
                </a:cubicBezTo>
                <a:cubicBezTo>
                  <a:pt x="691" y="2472"/>
                  <a:pt x="681" y="2509"/>
                  <a:pt x="735" y="2588"/>
                </a:cubicBezTo>
                <a:cubicBezTo>
                  <a:pt x="753" y="2644"/>
                  <a:pt x="782" y="2693"/>
                  <a:pt x="802" y="2747"/>
                </a:cubicBezTo>
                <a:cubicBezTo>
                  <a:pt x="805" y="2805"/>
                  <a:pt x="801" y="2864"/>
                  <a:pt x="810" y="2922"/>
                </a:cubicBezTo>
                <a:cubicBezTo>
                  <a:pt x="812" y="2936"/>
                  <a:pt x="828" y="2943"/>
                  <a:pt x="835" y="2955"/>
                </a:cubicBezTo>
                <a:cubicBezTo>
                  <a:pt x="849" y="2979"/>
                  <a:pt x="859" y="3012"/>
                  <a:pt x="868" y="3039"/>
                </a:cubicBezTo>
                <a:cubicBezTo>
                  <a:pt x="874" y="3134"/>
                  <a:pt x="858" y="3174"/>
                  <a:pt x="902" y="3239"/>
                </a:cubicBezTo>
                <a:cubicBezTo>
                  <a:pt x="911" y="3278"/>
                  <a:pt x="910" y="3261"/>
                  <a:pt x="910" y="3289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7" name="Oval 11">
            <a:extLst>
              <a:ext uri="{FF2B5EF4-FFF2-40B4-BE49-F238E27FC236}">
                <a16:creationId xmlns:a16="http://schemas.microsoft.com/office/drawing/2014/main" id="{81FEDD48-0D7C-A84E-8505-5146947B6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60020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3254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54B215F2-96D3-9F42-B1FD-1B4E65FD0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do HBV/HCV cause cancer?</a:t>
            </a:r>
          </a:p>
        </p:txBody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CBD58CFF-A6E6-8E49-911F-22176B9352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1. Establishing long term, chronic infection</a:t>
            </a:r>
          </a:p>
          <a:p>
            <a:endParaRPr lang="en-US" altLang="en-US"/>
          </a:p>
          <a:p>
            <a:r>
              <a:rPr lang="en-US" altLang="en-US"/>
              <a:t>2. Infection directly damages tissue.  Uninfected cells stimulated to proliferate.  Anything that increases cell proliferation, increases the chance for acquiring mutations.</a:t>
            </a:r>
          </a:p>
          <a:p>
            <a:endParaRPr lang="en-US" altLang="en-US"/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2490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F4030140-E8B5-204E-8FAF-2CBCC1689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FFF61896-DF1E-B848-B729-600B0B83C0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/>
              <a:t>3.  Tissue damage triggers immune response.</a:t>
            </a:r>
          </a:p>
          <a:p>
            <a:pPr lvl="1">
              <a:defRPr/>
            </a:pPr>
            <a:r>
              <a:rPr lang="en-US"/>
              <a:t>Infiltration of lymphocytes and macrophages.</a:t>
            </a:r>
          </a:p>
          <a:p>
            <a:pPr lvl="3">
              <a:defRPr/>
            </a:pPr>
            <a:r>
              <a:rPr lang="en-US"/>
              <a:t>These WBCs act in 2 ways to contribute to cancer.</a:t>
            </a:r>
          </a:p>
          <a:p>
            <a:pPr lvl="4">
              <a:defRPr/>
            </a:pPr>
            <a:r>
              <a:rPr lang="en-US" sz="2400"/>
              <a:t>A. Release cytotoxic chemicals such as oxygen free radicals.  Kill pathogens, but also act as mutagens.  With increased proliferation, increases the chance that new tissue cells will acquire DNA damage</a:t>
            </a:r>
          </a:p>
          <a:p>
            <a:pPr lvl="4">
              <a:defRPr/>
            </a:pPr>
            <a:r>
              <a:rPr lang="en-US" sz="2400"/>
              <a:t>B. Release  factors such as NF-kappa B, which activates transcription of genes that stimulate cell division and inhibit apoptosis.</a:t>
            </a:r>
          </a:p>
        </p:txBody>
      </p:sp>
    </p:spTree>
    <p:extLst>
      <p:ext uri="{BB962C8B-B14F-4D97-AF65-F5344CB8AC3E}">
        <p14:creationId xmlns:p14="http://schemas.microsoft.com/office/powerpoint/2010/main" val="34722792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2">
            <a:extLst>
              <a:ext uri="{FF2B5EF4-FFF2-40B4-BE49-F238E27FC236}">
                <a16:creationId xmlns:a16="http://schemas.microsoft.com/office/drawing/2014/main" id="{AE699CC1-4963-B943-A779-1C811091E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>
                <a:ea typeface="ヒラギノ角ゴ Pro W3" panose="020B0300000000000000" pitchFamily="34" charset="-128"/>
              </a:rPr>
              <a:t>Figure 11.37b </a:t>
            </a:r>
            <a:r>
              <a:rPr lang="en-US" altLang="en-US" sz="1100" i="1">
                <a:ea typeface="ヒラギノ角ゴ Pro W3" panose="020B0300000000000000" pitchFamily="34" charset="-128"/>
              </a:rPr>
              <a:t> The Biology of Cancer</a:t>
            </a:r>
            <a:r>
              <a:rPr lang="en-US" altLang="en-US" sz="1100">
                <a:ea typeface="ヒラギノ角ゴ Pro W3" panose="020B0300000000000000" pitchFamily="34" charset="-128"/>
              </a:rPr>
              <a:t> (© Garland Science 2007)</a:t>
            </a:r>
          </a:p>
        </p:txBody>
      </p:sp>
      <p:pic>
        <p:nvPicPr>
          <p:cNvPr id="63490" name="Picture 3" descr="figure 11-37b">
            <a:extLst>
              <a:ext uri="{FF2B5EF4-FFF2-40B4-BE49-F238E27FC236}">
                <a16:creationId xmlns:a16="http://schemas.microsoft.com/office/drawing/2014/main" id="{8FF7834D-FB67-C04D-97E7-EDC21CA23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379413"/>
            <a:ext cx="5372100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8369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2">
            <a:extLst>
              <a:ext uri="{FF2B5EF4-FFF2-40B4-BE49-F238E27FC236}">
                <a16:creationId xmlns:a16="http://schemas.microsoft.com/office/drawing/2014/main" id="{871FE430-271E-324A-9EAF-C8B5D092A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>
                <a:ea typeface="ヒラギノ角ゴ Pro W3" panose="020B0300000000000000" pitchFamily="34" charset="-128"/>
              </a:rPr>
              <a:t>Figure 11.37b </a:t>
            </a:r>
            <a:r>
              <a:rPr lang="en-US" altLang="en-US" sz="1100" i="1">
                <a:ea typeface="ヒラギノ角ゴ Pro W3" panose="020B0300000000000000" pitchFamily="34" charset="-128"/>
              </a:rPr>
              <a:t> The Biology of Cancer</a:t>
            </a:r>
            <a:r>
              <a:rPr lang="en-US" altLang="en-US" sz="1100">
                <a:ea typeface="ヒラギノ角ゴ Pro W3" panose="020B0300000000000000" pitchFamily="34" charset="-128"/>
              </a:rPr>
              <a:t> (© Garland Science 2007)</a:t>
            </a:r>
          </a:p>
        </p:txBody>
      </p:sp>
      <p:pic>
        <p:nvPicPr>
          <p:cNvPr id="65538" name="Picture 3" descr="figure 11-37b">
            <a:extLst>
              <a:ext uri="{FF2B5EF4-FFF2-40B4-BE49-F238E27FC236}">
                <a16:creationId xmlns:a16="http://schemas.microsoft.com/office/drawing/2014/main" id="{DDFD6CDA-427F-BC4E-9310-363B9A61A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5372100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Oval 4">
            <a:extLst>
              <a:ext uri="{FF2B5EF4-FFF2-40B4-BE49-F238E27FC236}">
                <a16:creationId xmlns:a16="http://schemas.microsoft.com/office/drawing/2014/main" id="{774FD173-F342-FE4C-8385-1A4849F72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066800"/>
            <a:ext cx="5029200" cy="1295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5540" name="Oval 5">
            <a:extLst>
              <a:ext uri="{FF2B5EF4-FFF2-40B4-BE49-F238E27FC236}">
                <a16:creationId xmlns:a16="http://schemas.microsoft.com/office/drawing/2014/main" id="{1E693199-BE77-3046-9F61-78A21D5ED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038600"/>
            <a:ext cx="1066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5541" name="Oval 6">
            <a:extLst>
              <a:ext uri="{FF2B5EF4-FFF2-40B4-BE49-F238E27FC236}">
                <a16:creationId xmlns:a16="http://schemas.microsoft.com/office/drawing/2014/main" id="{4650C73B-1E3F-7340-9B1F-38A2E14BF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495800"/>
            <a:ext cx="25146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5542" name="Oval 7">
            <a:extLst>
              <a:ext uri="{FF2B5EF4-FFF2-40B4-BE49-F238E27FC236}">
                <a16:creationId xmlns:a16="http://schemas.microsoft.com/office/drawing/2014/main" id="{11EF5ADD-3ED1-2241-96AA-0217D4393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257800"/>
            <a:ext cx="3810000" cy="1295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0511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363D2606-F61B-6C44-AB0B-7A21C0E6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id="{C8AA8EC4-D79E-AD42-8D17-4B53AAAA18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Chronic infections with HVB and HVC set up conditions which increase the likelihood that multiple mutations occur in the same liver cell.</a:t>
            </a:r>
          </a:p>
        </p:txBody>
      </p:sp>
    </p:spTree>
    <p:extLst>
      <p:ext uri="{BB962C8B-B14F-4D97-AF65-F5344CB8AC3E}">
        <p14:creationId xmlns:p14="http://schemas.microsoft.com/office/powerpoint/2010/main" val="2835447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4E110246-2343-B54F-BC4E-5A0ED541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6E357766-77E4-274F-A4EA-48B466340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Koch’s criteria are  not so easy to put to the test in humans.  Why?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Initially…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Medical ethics—can’t infect human subjects with a potentially lethal agent</a:t>
            </a:r>
          </a:p>
          <a:p>
            <a:pPr lvl="1">
              <a:lnSpc>
                <a:spcPct val="90000"/>
              </a:lnSpc>
            </a:pP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/>
              <a:t>Lack of technology to detect infectious agents in naturally-occurring human cancers.</a:t>
            </a:r>
          </a:p>
          <a:p>
            <a:pPr lvl="1">
              <a:lnSpc>
                <a:spcPct val="90000"/>
              </a:lnSpc>
            </a:pPr>
            <a:endParaRPr lang="en-US" altLang="en-US"/>
          </a:p>
          <a:p>
            <a:pPr lvl="1"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5686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462A05ED-74C9-064F-B95B-BB7FBE1D2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More cancer links to inflammation…</a:t>
            </a:r>
          </a:p>
        </p:txBody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379EA63C-267A-4246-98BA-E183C6996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8305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Stomach cancer---Linked to ulcer-causing bacterium </a:t>
            </a:r>
            <a:r>
              <a:rPr lang="en-US" altLang="en-US" i="1"/>
              <a:t>Heloicobacter pylori</a:t>
            </a:r>
            <a:r>
              <a:rPr lang="en-US" altLang="en-US"/>
              <a:t>. 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~50% infection world-wide.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Stomach cancer requires prior exposure to </a:t>
            </a:r>
            <a:r>
              <a:rPr lang="en-US" altLang="en-US" i="1"/>
              <a:t>H. pylori.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Stomach cancer 2</a:t>
            </a:r>
            <a:r>
              <a:rPr lang="en-US" altLang="en-US" baseline="30000"/>
              <a:t>nd </a:t>
            </a:r>
            <a:r>
              <a:rPr lang="en-US" altLang="en-US"/>
              <a:t>only to lung cancer incidence world-wide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Elimination of </a:t>
            </a:r>
            <a:r>
              <a:rPr lang="en-US" altLang="en-US" i="1"/>
              <a:t>H. pylori</a:t>
            </a:r>
            <a:r>
              <a:rPr lang="en-US" altLang="en-US"/>
              <a:t> with antibiotics greatly reduces stomach cancer incidence. 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/>
          </a:p>
          <a:p>
            <a:pPr lvl="2">
              <a:lnSpc>
                <a:spcPct val="90000"/>
              </a:lnSpc>
            </a:pPr>
            <a:r>
              <a:rPr lang="en-US" altLang="en-US"/>
              <a:t>Specific diets (high salt) greatly increase stomach cancer incidence</a:t>
            </a:r>
          </a:p>
        </p:txBody>
      </p:sp>
    </p:spTree>
    <p:extLst>
      <p:ext uri="{BB962C8B-B14F-4D97-AF65-F5344CB8AC3E}">
        <p14:creationId xmlns:p14="http://schemas.microsoft.com/office/powerpoint/2010/main" val="18619927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D35734BC-5A73-C748-AFF1-59B6198DF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Mechanism?...</a:t>
            </a:r>
          </a:p>
        </p:txBody>
      </p:sp>
      <p:sp>
        <p:nvSpPr>
          <p:cNvPr id="69634" name="Rectangle 3">
            <a:extLst>
              <a:ext uri="{FF2B5EF4-FFF2-40B4-BE49-F238E27FC236}">
                <a16:creationId xmlns:a16="http://schemas.microsoft.com/office/drawing/2014/main" id="{BFA95B96-E4BE-5C4F-A939-0752BF0F1F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Same as HBV/HBC in some aspects</a:t>
            </a:r>
          </a:p>
          <a:p>
            <a:pPr lvl="1"/>
            <a:r>
              <a:rPr lang="en-US" altLang="en-US"/>
              <a:t>General effect of cell damage, infiltration of immune system cells.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/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-More specific mechanism—expression of H. pylori protein called </a:t>
            </a:r>
            <a:r>
              <a:rPr lang="en-US" altLang="en-US" b="1"/>
              <a:t>CagA</a:t>
            </a:r>
            <a:r>
              <a:rPr lang="en-US" altLang="en-US"/>
              <a:t>.  CagA stimulates cell division in epithelial cells of stomach lining. </a:t>
            </a:r>
          </a:p>
        </p:txBody>
      </p:sp>
    </p:spTree>
    <p:extLst>
      <p:ext uri="{BB962C8B-B14F-4D97-AF65-F5344CB8AC3E}">
        <p14:creationId xmlns:p14="http://schemas.microsoft.com/office/powerpoint/2010/main" val="29366514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2AC032F8-2559-B244-A879-D3E039D7E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Flatworm infections</a:t>
            </a:r>
          </a:p>
        </p:txBody>
      </p:sp>
      <p:sp>
        <p:nvSpPr>
          <p:cNvPr id="70658" name="Rectangle 3">
            <a:extLst>
              <a:ext uri="{FF2B5EF4-FFF2-40B4-BE49-F238E27FC236}">
                <a16:creationId xmlns:a16="http://schemas.microsoft.com/office/drawing/2014/main" id="{6B3F54ED-E6A8-2648-A5BF-2BE2BE3F5E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Blood flukes and liver flukes (tremotodes)</a:t>
            </a:r>
          </a:p>
          <a:p>
            <a:pPr lvl="1"/>
            <a:r>
              <a:rPr lang="en-US" altLang="en-US"/>
              <a:t>Blood flukes carried by fresh water snails---cause </a:t>
            </a:r>
            <a:r>
              <a:rPr lang="en-US" altLang="en-US" i="1"/>
              <a:t>shistosomiasis </a:t>
            </a:r>
            <a:r>
              <a:rPr lang="en-US" altLang="en-US"/>
              <a:t>---common in Africa, South America</a:t>
            </a:r>
          </a:p>
          <a:p>
            <a:pPr lvl="2"/>
            <a:r>
              <a:rPr lang="en-US" altLang="en-US"/>
              <a:t>Bathing in water with high snail count allows larvae to enter skin. Worms mature and live in bladder and intestine.  Chronic infection/inflammation.</a:t>
            </a:r>
          </a:p>
          <a:p>
            <a:pPr lvl="2">
              <a:buFont typeface="Arial" panose="020B0604020202020204" pitchFamily="34" charset="0"/>
              <a:buNone/>
            </a:pPr>
            <a:endParaRPr lang="en-US" altLang="en-US"/>
          </a:p>
          <a:p>
            <a:pPr lvl="2"/>
            <a:r>
              <a:rPr lang="en-US" altLang="en-US"/>
              <a:t>Blood fluke infection linked to bladder cancer.</a:t>
            </a:r>
          </a:p>
        </p:txBody>
      </p:sp>
    </p:spTree>
    <p:extLst>
      <p:ext uri="{BB962C8B-B14F-4D97-AF65-F5344CB8AC3E}">
        <p14:creationId xmlns:p14="http://schemas.microsoft.com/office/powerpoint/2010/main" val="7330438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635B3B15-43D0-D24F-B0DF-1EE5E45AF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1682" name="Rectangle 3">
            <a:extLst>
              <a:ext uri="{FF2B5EF4-FFF2-40B4-BE49-F238E27FC236}">
                <a16:creationId xmlns:a16="http://schemas.microsoft.com/office/drawing/2014/main" id="{3DB3A09D-3CE9-254D-8D2F-3D22CBBC0B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Liver Fluke</a:t>
            </a:r>
          </a:p>
          <a:p>
            <a:pPr lvl="1"/>
            <a:r>
              <a:rPr lang="en-US" altLang="en-US"/>
              <a:t>Contract by eating raw or undercooked fish.</a:t>
            </a:r>
          </a:p>
          <a:p>
            <a:pPr lvl="1"/>
            <a:r>
              <a:rPr lang="en-US" altLang="en-US"/>
              <a:t>Parasite lives in bile ducts of the liver and induces inflammation there. </a:t>
            </a:r>
          </a:p>
          <a:p>
            <a:pPr lvl="1"/>
            <a:r>
              <a:rPr lang="en-US" altLang="en-US"/>
              <a:t>Linked to rare bile-duct cancer (common in regions of Asia, where liver fluke common).</a:t>
            </a:r>
          </a:p>
        </p:txBody>
      </p:sp>
    </p:spTree>
    <p:extLst>
      <p:ext uri="{BB962C8B-B14F-4D97-AF65-F5344CB8AC3E}">
        <p14:creationId xmlns:p14="http://schemas.microsoft.com/office/powerpoint/2010/main" val="4158070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E04FD007-9D99-CE43-B74E-905E93F60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649B4CCB-6756-AA4A-8A9C-7503E2BD0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417638"/>
            <a:ext cx="8229600" cy="691832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000" dirty="0"/>
              <a:t>Eventually…</a:t>
            </a:r>
          </a:p>
          <a:p>
            <a:pPr lvl="1">
              <a:lnSpc>
                <a:spcPct val="90000"/>
              </a:lnSpc>
            </a:pPr>
            <a:r>
              <a:rPr lang="en-US" altLang="en-US" sz="4000" dirty="0"/>
              <a:t>Even with molecular biology advances allowing detection of genetic material from bacteria and viruses, </a:t>
            </a:r>
            <a:r>
              <a:rPr lang="en-US" altLang="en-US" sz="4000" u="sng" dirty="0"/>
              <a:t>few</a:t>
            </a:r>
            <a:r>
              <a:rPr lang="en-US" altLang="en-US" sz="4000" dirty="0"/>
              <a:t> human cancers showed a </a:t>
            </a:r>
            <a:r>
              <a:rPr lang="en-US" altLang="en-US" sz="4000" b="1" i="1" dirty="0"/>
              <a:t>link</a:t>
            </a:r>
            <a:r>
              <a:rPr lang="en-US" altLang="en-US" sz="4000" dirty="0"/>
              <a:t> to pathogens.</a:t>
            </a:r>
          </a:p>
          <a:p>
            <a:pPr lvl="3">
              <a:lnSpc>
                <a:spcPct val="90000"/>
              </a:lnSpc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3604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BF26A8-053C-C443-8BF0-CD9E05458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exceptions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A797E8-3A8B-7A46-827D-EC7FB3779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33647" y="1895620"/>
            <a:ext cx="4267200" cy="4983162"/>
          </a:xfrm>
        </p:spPr>
        <p:txBody>
          <a:bodyPr/>
          <a:lstStyle/>
          <a:p>
            <a:pPr lvl="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/>
              <a:t>HVP (only a few strains)</a:t>
            </a:r>
          </a:p>
          <a:p>
            <a:pPr lvl="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/>
              <a:t>HTLV-1</a:t>
            </a:r>
          </a:p>
          <a:p>
            <a:pPr lvl="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/>
              <a:t>Hepatitis B and Hepatitis C viruses</a:t>
            </a:r>
          </a:p>
          <a:p>
            <a:pPr lvl="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/>
              <a:t>Epstein Barr virus</a:t>
            </a:r>
          </a:p>
          <a:p>
            <a:pPr lvl="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/>
              <a:t>Kaposi sarcoma virus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5DE229-6EC8-384C-8DEE-925FBF25F1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Bacteria and Parasites</a:t>
            </a:r>
          </a:p>
          <a:p>
            <a:endParaRPr lang="en-US" dirty="0"/>
          </a:p>
          <a:p>
            <a:pPr lvl="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i="1" dirty="0" err="1"/>
              <a:t>Heliobacter</a:t>
            </a:r>
            <a:r>
              <a:rPr lang="en-US" altLang="en-US" sz="3200" i="1" dirty="0"/>
              <a:t> pylori</a:t>
            </a:r>
          </a:p>
          <a:p>
            <a:pPr lvl="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/>
              <a:t>Parasitic worms– blood and liver flukes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63E790-01AF-C240-A684-F18A0D3EE230}"/>
              </a:ext>
            </a:extLst>
          </p:cNvPr>
          <p:cNvSpPr txBox="1"/>
          <p:nvPr/>
        </p:nvSpPr>
        <p:spPr>
          <a:xfrm>
            <a:off x="457200" y="1505527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Viruses</a:t>
            </a:r>
          </a:p>
        </p:txBody>
      </p:sp>
    </p:spTree>
    <p:extLst>
      <p:ext uri="{BB962C8B-B14F-4D97-AF65-F5344CB8AC3E}">
        <p14:creationId xmlns:p14="http://schemas.microsoft.com/office/powerpoint/2010/main" val="1260332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A9DADEF0-F48F-A041-9A95-3E827166D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Let’s continue with retroviruses</a:t>
            </a: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95DA5746-A66C-1747-987E-7E1079A56A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RSV originated when a chicken virus (avian leukosis virus—ALV)  acquired he </a:t>
            </a:r>
            <a:r>
              <a:rPr lang="en-US" altLang="en-US" i="1"/>
              <a:t>Src</a:t>
            </a:r>
            <a:r>
              <a:rPr lang="en-US" altLang="en-US"/>
              <a:t> proto-oncogen from a specific chicken’s cell.</a:t>
            </a:r>
          </a:p>
        </p:txBody>
      </p:sp>
    </p:spTree>
    <p:extLst>
      <p:ext uri="{BB962C8B-B14F-4D97-AF65-F5344CB8AC3E}">
        <p14:creationId xmlns:p14="http://schemas.microsoft.com/office/powerpoint/2010/main" val="1969863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figure 3-19">
            <a:extLst>
              <a:ext uri="{FF2B5EF4-FFF2-40B4-BE49-F238E27FC236}">
                <a16:creationId xmlns:a16="http://schemas.microsoft.com/office/drawing/2014/main" id="{1DDC5228-75C1-B645-B8F8-D7C1CF0E5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35200"/>
            <a:ext cx="8531225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Text Box 3">
            <a:extLst>
              <a:ext uri="{FF2B5EF4-FFF2-40B4-BE49-F238E27FC236}">
                <a16:creationId xmlns:a16="http://schemas.microsoft.com/office/drawing/2014/main" id="{8E827F13-D5F3-4647-8F07-1DC0B9690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>
                <a:ea typeface="ヒラギノ角ゴ Pro W3" panose="020B0300000000000000" pitchFamily="34" charset="-128"/>
              </a:rPr>
              <a:t>Figure 3.19 </a:t>
            </a:r>
            <a:r>
              <a:rPr lang="en-US" altLang="en-US" sz="1100" i="1">
                <a:ea typeface="ヒラギノ角ゴ Pro W3" panose="020B0300000000000000" pitchFamily="34" charset="-128"/>
              </a:rPr>
              <a:t> The Biology of Cancer</a:t>
            </a:r>
            <a:r>
              <a:rPr lang="en-US" altLang="en-US" sz="1100">
                <a:ea typeface="ヒラギノ角ゴ Pro W3" panose="020B0300000000000000" pitchFamily="34" charset="-128"/>
              </a:rPr>
              <a:t> (© Garland Science 2007)</a:t>
            </a:r>
          </a:p>
        </p:txBody>
      </p:sp>
    </p:spTree>
    <p:extLst>
      <p:ext uri="{BB962C8B-B14F-4D97-AF65-F5344CB8AC3E}">
        <p14:creationId xmlns:p14="http://schemas.microsoft.com/office/powerpoint/2010/main" val="2216420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3502</TotalTime>
  <Words>1932</Words>
  <Application>Microsoft Macintosh PowerPoint</Application>
  <PresentationFormat>On-screen Show (4:3)</PresentationFormat>
  <Paragraphs>214</Paragraphs>
  <Slides>53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Arial</vt:lpstr>
      <vt:lpstr>Calibri</vt:lpstr>
      <vt:lpstr>Office Theme</vt:lpstr>
      <vt:lpstr>Cancer Biology Biol 445</vt:lpstr>
      <vt:lpstr>Where were we</vt:lpstr>
      <vt:lpstr>Linking viruses to cancer</vt:lpstr>
      <vt:lpstr>   Peyton Rous’s work—1910 First to show a viral link to cancer in animals. Virus came to be called Rous Sarcoma Virus (RSV)  </vt:lpstr>
      <vt:lpstr>PowerPoint Presentation</vt:lpstr>
      <vt:lpstr>PowerPoint Presentation</vt:lpstr>
      <vt:lpstr>A few exceptions</vt:lpstr>
      <vt:lpstr>Let’s continue with retroviruses</vt:lpstr>
      <vt:lpstr>PowerPoint Presentation</vt:lpstr>
      <vt:lpstr>PowerPoint Presentation</vt:lpstr>
      <vt:lpstr>PowerPoint Presentation</vt:lpstr>
      <vt:lpstr>Amazing set of circumstances.</vt:lpstr>
      <vt:lpstr>Evidence?...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We’ve heard about this….</vt:lpstr>
      <vt:lpstr>PowerPoint Presentation</vt:lpstr>
      <vt:lpstr>PowerPoint Presentation</vt:lpstr>
      <vt:lpstr>PowerPoint Presentation</vt:lpstr>
      <vt:lpstr>PowerPoint Presentation</vt:lpstr>
      <vt:lpstr>Variation in cancer viruses Table 7-1</vt:lpstr>
      <vt:lpstr>PowerPoint Presentation</vt:lpstr>
      <vt:lpstr>Epstein-Barr virus</vt:lpstr>
      <vt:lpstr>A complicated link to human cancer </vt:lpstr>
      <vt:lpstr>PowerPoint Presentation</vt:lpstr>
      <vt:lpstr>PowerPoint Presentation</vt:lpstr>
      <vt:lpstr>PowerPoint Presentation</vt:lpstr>
      <vt:lpstr>Lecture 21--Part II</vt:lpstr>
      <vt:lpstr>Molecular mechanism of EBV?</vt:lpstr>
      <vt:lpstr>Oncogenic Epstein-Barr virus recruits Nm23-H1 to regulate chromatin modifiers. Pandey S1,2, Robertson ES1,2. Author information Lab Invest. 2018 Feb;98(2):258-268. doi: 10.1038/labinvest.2017.112. Epub 2017 Oct 16</vt:lpstr>
      <vt:lpstr>Other viruses linked to cancers</vt:lpstr>
      <vt:lpstr>PowerPoint Presentation</vt:lpstr>
      <vt:lpstr>HHV8 mechanism</vt:lpstr>
      <vt:lpstr>KS has a “2-virus link”</vt:lpstr>
      <vt:lpstr>HIV/AIDS increases risk for other cancers too</vt:lpstr>
      <vt:lpstr>Hepatitis viruses</vt:lpstr>
      <vt:lpstr>Hepatitis B virus (HBV)</vt:lpstr>
      <vt:lpstr>Hepatitis C virus (HCV)</vt:lpstr>
      <vt:lpstr>Chronic infections…</vt:lpstr>
      <vt:lpstr>PowerPoint Presentation</vt:lpstr>
      <vt:lpstr>PowerPoint Presentation</vt:lpstr>
      <vt:lpstr>How do HBV/HCV cause cancer?</vt:lpstr>
      <vt:lpstr>PowerPoint Presentation</vt:lpstr>
      <vt:lpstr>PowerPoint Presentation</vt:lpstr>
      <vt:lpstr>PowerPoint Presentation</vt:lpstr>
      <vt:lpstr>PowerPoint Presentation</vt:lpstr>
      <vt:lpstr>More cancer links to inflammation…</vt:lpstr>
      <vt:lpstr>Mechanism?...</vt:lpstr>
      <vt:lpstr>Flatworm infections</vt:lpstr>
      <vt:lpstr>PowerPoint Presentation</vt:lpstr>
    </vt:vector>
  </TitlesOfParts>
  <Company>CEANDSU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Biology Biol 445</dc:title>
  <dc:creator>Joe.Super</dc:creator>
  <cp:lastModifiedBy>Super, Heidi</cp:lastModifiedBy>
  <cp:revision>179</cp:revision>
  <cp:lastPrinted>2020-02-12T16:48:13Z</cp:lastPrinted>
  <dcterms:created xsi:type="dcterms:W3CDTF">2010-08-03T14:43:51Z</dcterms:created>
  <dcterms:modified xsi:type="dcterms:W3CDTF">2020-03-24T19:23:17Z</dcterms:modified>
</cp:coreProperties>
</file>